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2"/>
  </p:notesMasterIdLst>
  <p:handoutMasterIdLst>
    <p:handoutMasterId r:id="rId53"/>
  </p:handoutMasterIdLst>
  <p:sldIdLst>
    <p:sldId id="256" r:id="rId5"/>
    <p:sldId id="727" r:id="rId6"/>
    <p:sldId id="723" r:id="rId7"/>
    <p:sldId id="275" r:id="rId8"/>
    <p:sldId id="725" r:id="rId9"/>
    <p:sldId id="728" r:id="rId10"/>
    <p:sldId id="262" r:id="rId11"/>
    <p:sldId id="726" r:id="rId12"/>
    <p:sldId id="729" r:id="rId13"/>
    <p:sldId id="769" r:id="rId14"/>
    <p:sldId id="271" r:id="rId15"/>
    <p:sldId id="739" r:id="rId16"/>
    <p:sldId id="736" r:id="rId17"/>
    <p:sldId id="740" r:id="rId18"/>
    <p:sldId id="741" r:id="rId19"/>
    <p:sldId id="742" r:id="rId20"/>
    <p:sldId id="733" r:id="rId21"/>
    <p:sldId id="743" r:id="rId22"/>
    <p:sldId id="734" r:id="rId23"/>
    <p:sldId id="744" r:id="rId24"/>
    <p:sldId id="735" r:id="rId25"/>
    <p:sldId id="745" r:id="rId26"/>
    <p:sldId id="732" r:id="rId27"/>
    <p:sldId id="746" r:id="rId28"/>
    <p:sldId id="747" r:id="rId29"/>
    <p:sldId id="737" r:id="rId30"/>
    <p:sldId id="748" r:id="rId31"/>
    <p:sldId id="738" r:id="rId32"/>
    <p:sldId id="749" r:id="rId33"/>
    <p:sldId id="750" r:id="rId34"/>
    <p:sldId id="751" r:id="rId35"/>
    <p:sldId id="752" r:id="rId36"/>
    <p:sldId id="753" r:id="rId37"/>
    <p:sldId id="754" r:id="rId38"/>
    <p:sldId id="755" r:id="rId39"/>
    <p:sldId id="756" r:id="rId40"/>
    <p:sldId id="730" r:id="rId41"/>
    <p:sldId id="757" r:id="rId42"/>
    <p:sldId id="758" r:id="rId43"/>
    <p:sldId id="759" r:id="rId44"/>
    <p:sldId id="760" r:id="rId45"/>
    <p:sldId id="762" r:id="rId46"/>
    <p:sldId id="765" r:id="rId47"/>
    <p:sldId id="731" r:id="rId48"/>
    <p:sldId id="767" r:id="rId49"/>
    <p:sldId id="768" r:id="rId50"/>
    <p:sldId id="766" r:id="rId51"/>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86" d="100"/>
          <a:sy n="86" d="100"/>
        </p:scale>
        <p:origin x="533" y="62"/>
      </p:cViewPr>
      <p:guideLst>
        <p:guide pos="3839"/>
        <p:guide orient="horz" pos="2160"/>
      </p:guideLst>
    </p:cSldViewPr>
  </p:slideViewPr>
  <p:notesTextViewPr>
    <p:cViewPr>
      <p:scale>
        <a:sx n="1" d="1"/>
        <a:sy n="1" d="1"/>
      </p:scale>
      <p:origin x="0" y="0"/>
    </p:cViewPr>
  </p:notesTextViewPr>
  <p:notesViewPr>
    <p:cSldViewPr>
      <p:cViewPr varScale="1">
        <p:scale>
          <a:sx n="101" d="100"/>
          <a:sy n="101" d="100"/>
        </p:scale>
        <p:origin x="280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lang="fr-FR" sz="1200"/>
            </a:lvl1pPr>
          </a:lstStyle>
          <a:p>
            <a:endParaRPr lang="fr-FR" dirty="0"/>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latinLnBrk="0">
              <a:defRPr lang="fr-FR" sz="1200"/>
            </a:lvl1pPr>
          </a:lstStyle>
          <a:p>
            <a:fld id="{128FCA9C-FF92-4024-BDEC-A6D3B663DC09}" type="datetimeFigureOut">
              <a:rPr lang="fr-FR"/>
              <a:t>09/07/2019</a:t>
            </a:fld>
            <a:endParaRPr lang="fr-FR" dirty="0"/>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latinLnBrk="0">
              <a:defRPr lang="fr-FR" sz="1200"/>
            </a:lvl1pPr>
          </a:lstStyle>
          <a:p>
            <a:endParaRPr lang="fr-FR" dirty="0"/>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latinLnBrk="0">
              <a:defRPr lang="fr-FR" sz="1200"/>
            </a:lvl1pPr>
          </a:lstStyle>
          <a:p>
            <a:fld id="{A446DCAE-1661-43FF-8A44-43DAFDC1FD90}" type="slidenum">
              <a:rPr lang="fr-FR"/>
              <a:t>‹#›</a:t>
            </a:fld>
            <a:endParaRPr lang="fr-FR" dirty="0"/>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latinLnBrk="0">
              <a:defRPr lang="fr-FR" sz="1200"/>
            </a:lvl1pPr>
          </a:lstStyle>
          <a:p>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latinLnBrk="0">
              <a:defRPr lang="fr-FR" sz="1200"/>
            </a:lvl1pPr>
          </a:lstStyle>
          <a:p>
            <a:fld id="{772AB877-E7B1-4681-847E-D0918612832B}" type="datetimeFigureOut">
              <a:rPr lang="fr-FR"/>
              <a:t>09/07/2019</a:t>
            </a:fld>
            <a:endParaRPr lang="fr-FR" dirty="0"/>
          </a:p>
        </p:txBody>
      </p:sp>
      <p:sp>
        <p:nvSpPr>
          <p:cNvPr id="4" name="Espace réservé de l’image des diapositives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latinLnBrk="0">
              <a:defRPr lang="fr-F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latinLnBrk="0">
              <a:defRPr lang="fr-FR" sz="1200"/>
            </a:lvl1pPr>
          </a:lstStyle>
          <a:p>
            <a:fld id="{69C971FF-EF28-4195-A575-329446EFAA55}" type="slidenum">
              <a:rPr lang="fr-FR" smtClean="0"/>
              <a:t>‹#›</a:t>
            </a:fld>
            <a:endParaRPr lang="fr-FR" dirty="0"/>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lang="fr-FR" sz="1200" kern="1200">
        <a:solidFill>
          <a:schemeClr val="tx1">
            <a:lumMod val="50000"/>
          </a:schemeClr>
        </a:solidFill>
        <a:latin typeface="+mn-lt"/>
        <a:ea typeface="+mn-ea"/>
        <a:cs typeface="+mn-cs"/>
      </a:defRPr>
    </a:lvl1pPr>
    <a:lvl2pPr marL="457200" algn="l" defTabSz="914400" rtl="0" eaLnBrk="1" latinLnBrk="0" hangingPunct="1">
      <a:defRPr lang="fr-FR" sz="1200" kern="1200">
        <a:solidFill>
          <a:schemeClr val="tx1">
            <a:lumMod val="50000"/>
          </a:schemeClr>
        </a:solidFill>
        <a:latin typeface="+mn-lt"/>
        <a:ea typeface="+mn-ea"/>
        <a:cs typeface="+mn-cs"/>
      </a:defRPr>
    </a:lvl2pPr>
    <a:lvl3pPr marL="914400" algn="l" defTabSz="914400" rtl="0" eaLnBrk="1" latinLnBrk="0" hangingPunct="1">
      <a:defRPr lang="fr-FR" sz="1200" kern="1200">
        <a:solidFill>
          <a:schemeClr val="tx1">
            <a:lumMod val="50000"/>
          </a:schemeClr>
        </a:solidFill>
        <a:latin typeface="+mn-lt"/>
        <a:ea typeface="+mn-ea"/>
        <a:cs typeface="+mn-cs"/>
      </a:defRPr>
    </a:lvl3pPr>
    <a:lvl4pPr marL="1371600" algn="l" defTabSz="914400" rtl="0" eaLnBrk="1" latinLnBrk="0" hangingPunct="1">
      <a:defRPr lang="fr-FR" sz="1200" kern="1200">
        <a:solidFill>
          <a:schemeClr val="tx1">
            <a:lumMod val="50000"/>
          </a:schemeClr>
        </a:solidFill>
        <a:latin typeface="+mn-lt"/>
        <a:ea typeface="+mn-ea"/>
        <a:cs typeface="+mn-cs"/>
      </a:defRPr>
    </a:lvl4pPr>
    <a:lvl5pPr marL="1828800" algn="l" defTabSz="914400" rtl="0" eaLnBrk="1" latinLnBrk="0" hangingPunct="1">
      <a:defRPr lang="fr-FR" sz="1200" kern="1200">
        <a:solidFill>
          <a:schemeClr val="tx1">
            <a:lumMod val="50000"/>
          </a:schemeClr>
        </a:solidFill>
        <a:latin typeface="+mn-lt"/>
        <a:ea typeface="+mn-ea"/>
        <a:cs typeface="+mn-cs"/>
      </a:defRPr>
    </a:lvl5pPr>
    <a:lvl6pPr marL="2286000" algn="l" defTabSz="914400" rtl="0" eaLnBrk="1" latinLnBrk="0" hangingPunct="1">
      <a:defRPr lang="fr-FR" sz="1200" kern="1200">
        <a:solidFill>
          <a:schemeClr val="tx1"/>
        </a:solidFill>
        <a:latin typeface="+mn-lt"/>
        <a:ea typeface="+mn-ea"/>
        <a:cs typeface="+mn-cs"/>
      </a:defRPr>
    </a:lvl6pPr>
    <a:lvl7pPr marL="2743200" algn="l" defTabSz="914400" rtl="0" eaLnBrk="1" latinLnBrk="0" hangingPunct="1">
      <a:defRPr lang="fr-FR" sz="1200" kern="1200">
        <a:solidFill>
          <a:schemeClr val="tx1"/>
        </a:solidFill>
        <a:latin typeface="+mn-lt"/>
        <a:ea typeface="+mn-ea"/>
        <a:cs typeface="+mn-cs"/>
      </a:defRPr>
    </a:lvl7pPr>
    <a:lvl8pPr marL="3200400" algn="l" defTabSz="914400" rtl="0" eaLnBrk="1" latinLnBrk="0" hangingPunct="1">
      <a:defRPr lang="fr-FR" sz="1200" kern="1200">
        <a:solidFill>
          <a:schemeClr val="tx1"/>
        </a:solidFill>
        <a:latin typeface="+mn-lt"/>
        <a:ea typeface="+mn-ea"/>
        <a:cs typeface="+mn-cs"/>
      </a:defRPr>
    </a:lvl8pPr>
    <a:lvl9pPr marL="3657600" algn="l" defTabSz="914400" rtl="0" eaLnBrk="1" latinLnBrk="0" hangingPunct="1">
      <a:defRPr lang="fr-F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2</a:t>
            </a:fld>
            <a:endParaRPr lang="en-US"/>
          </a:p>
        </p:txBody>
      </p:sp>
    </p:spTree>
    <p:extLst>
      <p:ext uri="{BB962C8B-B14F-4D97-AF65-F5344CB8AC3E}">
        <p14:creationId xmlns:p14="http://schemas.microsoft.com/office/powerpoint/2010/main" val="549575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3</a:t>
            </a:fld>
            <a:endParaRPr lang="en-US"/>
          </a:p>
        </p:txBody>
      </p:sp>
    </p:spTree>
    <p:extLst>
      <p:ext uri="{BB962C8B-B14F-4D97-AF65-F5344CB8AC3E}">
        <p14:creationId xmlns:p14="http://schemas.microsoft.com/office/powerpoint/2010/main" val="3498528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6</a:t>
            </a:fld>
            <a:endParaRPr lang="en-US"/>
          </a:p>
        </p:txBody>
      </p:sp>
    </p:spTree>
    <p:extLst>
      <p:ext uri="{BB962C8B-B14F-4D97-AF65-F5344CB8AC3E}">
        <p14:creationId xmlns:p14="http://schemas.microsoft.com/office/powerpoint/2010/main" val="2966898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2CC701-D80A-463B-8415-A85485312088}" type="slidenum">
              <a:rPr lang="fr-FR" smtClean="0"/>
              <a:t>7</a:t>
            </a:fld>
            <a:endParaRPr lang="fr-FR"/>
          </a:p>
        </p:txBody>
      </p:sp>
    </p:spTree>
    <p:extLst>
      <p:ext uri="{BB962C8B-B14F-4D97-AF65-F5344CB8AC3E}">
        <p14:creationId xmlns:p14="http://schemas.microsoft.com/office/powerpoint/2010/main" val="4136793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2CC701-D80A-463B-8415-A85485312088}" type="slidenum">
              <a:rPr lang="fr-FR" smtClean="0"/>
              <a:t>8</a:t>
            </a:fld>
            <a:endParaRPr lang="fr-FR"/>
          </a:p>
        </p:txBody>
      </p:sp>
    </p:spTree>
    <p:extLst>
      <p:ext uri="{BB962C8B-B14F-4D97-AF65-F5344CB8AC3E}">
        <p14:creationId xmlns:p14="http://schemas.microsoft.com/office/powerpoint/2010/main" val="2876650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9</a:t>
            </a:fld>
            <a:endParaRPr lang="en-US"/>
          </a:p>
        </p:txBody>
      </p:sp>
    </p:spTree>
    <p:extLst>
      <p:ext uri="{BB962C8B-B14F-4D97-AF65-F5344CB8AC3E}">
        <p14:creationId xmlns:p14="http://schemas.microsoft.com/office/powerpoint/2010/main" val="1160389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36</a:t>
            </a:fld>
            <a:endParaRPr lang="en-US"/>
          </a:p>
        </p:txBody>
      </p:sp>
    </p:spTree>
    <p:extLst>
      <p:ext uri="{BB962C8B-B14F-4D97-AF65-F5344CB8AC3E}">
        <p14:creationId xmlns:p14="http://schemas.microsoft.com/office/powerpoint/2010/main" val="97292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2588" y="685800"/>
            <a:ext cx="6092825" cy="34290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3A2CC701-D80A-463B-8415-A85485312088}" type="slidenum">
              <a:rPr lang="fr-FR" smtClean="0"/>
              <a:t>37</a:t>
            </a:fld>
            <a:endParaRPr lang="fr-FR"/>
          </a:p>
        </p:txBody>
      </p:sp>
    </p:spTree>
    <p:extLst>
      <p:ext uri="{BB962C8B-B14F-4D97-AF65-F5344CB8AC3E}">
        <p14:creationId xmlns:p14="http://schemas.microsoft.com/office/powerpoint/2010/main" val="104991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olidFill>
                  <a:prstClr val="black"/>
                </a:solidFill>
              </a:rPr>
              <a:t>© Copyright Showeet.com</a:t>
            </a:r>
            <a:endParaRPr lang="en-US"/>
          </a:p>
        </p:txBody>
      </p:sp>
      <p:sp>
        <p:nvSpPr>
          <p:cNvPr id="4" name="Slide Number Placeholder 3"/>
          <p:cNvSpPr>
            <a:spLocks noGrp="1"/>
          </p:cNvSpPr>
          <p:nvPr>
            <p:ph type="sldNum" sz="quarter" idx="10"/>
          </p:nvPr>
        </p:nvSpPr>
        <p:spPr/>
        <p:txBody>
          <a:bodyPr/>
          <a:lstStyle/>
          <a:p>
            <a:fld id="{2CA3AB2B-189A-4C92-A457-C6A3833631A7}" type="slidenum">
              <a:rPr lang="en-US" smtClean="0"/>
              <a:pPr/>
              <a:t>46</a:t>
            </a:fld>
            <a:endParaRPr lang="en-US"/>
          </a:p>
        </p:txBody>
      </p:sp>
    </p:spTree>
    <p:extLst>
      <p:ext uri="{BB962C8B-B14F-4D97-AF65-F5344CB8AC3E}">
        <p14:creationId xmlns:p14="http://schemas.microsoft.com/office/powerpoint/2010/main" val="1690314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8" name="carte"/>
          <p:cNvSpPr>
            <a:spLocks noEditPoints="1"/>
          </p:cNvSpPr>
          <p:nvPr/>
        </p:nvSpPr>
        <p:spPr bwMode="auto">
          <a:xfrm>
            <a:off x="4473575" y="3175"/>
            <a:ext cx="7715250" cy="6858000"/>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1">
                  <a:lumMod val="9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fr-FR" dirty="0"/>
          </a:p>
        </p:txBody>
      </p:sp>
      <p:sp>
        <p:nvSpPr>
          <p:cNvPr id="2" name="Titre 1"/>
          <p:cNvSpPr>
            <a:spLocks noGrp="1"/>
          </p:cNvSpPr>
          <p:nvPr>
            <p:ph type="ctrTitle"/>
          </p:nvPr>
        </p:nvSpPr>
        <p:spPr>
          <a:xfrm>
            <a:off x="1217613" y="1828799"/>
            <a:ext cx="9753600" cy="3048001"/>
          </a:xfrm>
        </p:spPr>
        <p:txBody>
          <a:bodyPr>
            <a:normAutofit/>
          </a:bodyPr>
          <a:lstStyle>
            <a:lvl1pPr latinLnBrk="0">
              <a:defRPr lang="fr-FR" sz="4400"/>
            </a:lvl1pPr>
          </a:lstStyle>
          <a:p>
            <a:r>
              <a:rPr lang="fr-FR" dirty="0"/>
              <a:t>Modifiez le style du titre</a:t>
            </a:r>
          </a:p>
        </p:txBody>
      </p:sp>
      <p:sp>
        <p:nvSpPr>
          <p:cNvPr id="3" name="Sous-titre 2"/>
          <p:cNvSpPr>
            <a:spLocks noGrp="1"/>
          </p:cNvSpPr>
          <p:nvPr>
            <p:ph type="subTitle" idx="1"/>
          </p:nvPr>
        </p:nvSpPr>
        <p:spPr>
          <a:xfrm>
            <a:off x="1217614" y="5029200"/>
            <a:ext cx="7848600" cy="1143000"/>
          </a:xfrm>
        </p:spPr>
        <p:txBody>
          <a:bodyPr>
            <a:normAutofit/>
          </a:bodyPr>
          <a:lstStyle>
            <a:lvl1pPr marL="0" indent="0" algn="l" latinLnBrk="0">
              <a:spcBef>
                <a:spcPts val="0"/>
              </a:spcBef>
              <a:buNone/>
              <a:defRPr lang="fr-FR" sz="2000">
                <a:solidFill>
                  <a:schemeClr val="tx1"/>
                </a:solidFill>
              </a:defRPr>
            </a:lvl1pPr>
            <a:lvl2pPr marL="457200" indent="0" algn="ctr" latinLnBrk="0">
              <a:buNone/>
              <a:defRPr lang="fr-FR">
                <a:solidFill>
                  <a:schemeClr val="tx1">
                    <a:tint val="75000"/>
                  </a:schemeClr>
                </a:solidFill>
              </a:defRPr>
            </a:lvl2pPr>
            <a:lvl3pPr marL="914400" indent="0" algn="ctr" latinLnBrk="0">
              <a:buNone/>
              <a:defRPr lang="fr-FR">
                <a:solidFill>
                  <a:schemeClr val="tx1">
                    <a:tint val="75000"/>
                  </a:schemeClr>
                </a:solidFill>
              </a:defRPr>
            </a:lvl3pPr>
            <a:lvl4pPr marL="1371600" indent="0" algn="ctr" latinLnBrk="0">
              <a:buNone/>
              <a:defRPr lang="fr-FR">
                <a:solidFill>
                  <a:schemeClr val="tx1">
                    <a:tint val="75000"/>
                  </a:schemeClr>
                </a:solidFill>
              </a:defRPr>
            </a:lvl4pPr>
            <a:lvl5pPr marL="1828800" indent="0" algn="ctr" latinLnBrk="0">
              <a:buNone/>
              <a:defRPr lang="fr-FR">
                <a:solidFill>
                  <a:schemeClr val="tx1">
                    <a:tint val="75000"/>
                  </a:schemeClr>
                </a:solidFill>
              </a:defRPr>
            </a:lvl5pPr>
            <a:lvl6pPr marL="2286000" indent="0" algn="ctr" latinLnBrk="0">
              <a:buNone/>
              <a:defRPr lang="fr-FR">
                <a:solidFill>
                  <a:schemeClr val="tx1">
                    <a:tint val="75000"/>
                  </a:schemeClr>
                </a:solidFill>
              </a:defRPr>
            </a:lvl6pPr>
            <a:lvl7pPr marL="2743200" indent="0" algn="ctr" latinLnBrk="0">
              <a:buNone/>
              <a:defRPr lang="fr-FR">
                <a:solidFill>
                  <a:schemeClr val="tx1">
                    <a:tint val="75000"/>
                  </a:schemeClr>
                </a:solidFill>
              </a:defRPr>
            </a:lvl7pPr>
            <a:lvl8pPr marL="3200400" indent="0" algn="ctr" latinLnBrk="0">
              <a:buNone/>
              <a:defRPr lang="fr-FR">
                <a:solidFill>
                  <a:schemeClr val="tx1">
                    <a:tint val="75000"/>
                  </a:schemeClr>
                </a:solidFill>
              </a:defRPr>
            </a:lvl8pPr>
            <a:lvl9pPr marL="3657600" indent="0" algn="ctr" latinLnBrk="0">
              <a:buNone/>
              <a:defRPr lang="fr-FR">
                <a:solidFill>
                  <a:schemeClr val="tx1">
                    <a:tint val="75000"/>
                  </a:schemeClr>
                </a:solidFill>
              </a:defRPr>
            </a:lvl9pPr>
          </a:lstStyle>
          <a:p>
            <a:r>
              <a:rPr lang="fr-FR" dirty="0"/>
              <a:t>Modifiez le style des sous-titres du masque</a:t>
            </a:r>
          </a:p>
        </p:txBody>
      </p:sp>
    </p:spTree>
    <p:extLst>
      <p:ext uri="{BB962C8B-B14F-4D97-AF65-F5344CB8AC3E}">
        <p14:creationId xmlns:p14="http://schemas.microsoft.com/office/powerpoint/2010/main" val="92524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Modifiez le style du titre</a:t>
            </a:r>
          </a:p>
        </p:txBody>
      </p:sp>
      <p:sp>
        <p:nvSpPr>
          <p:cNvPr id="3" name="Espace réservé du texte vertical 2"/>
          <p:cNvSpPr>
            <a:spLocks noGrp="1"/>
          </p:cNvSpPr>
          <p:nvPr>
            <p:ph type="body" orient="vert" idx="1"/>
          </p:nvPr>
        </p:nvSpPr>
        <p:spPr/>
        <p:txBody>
          <a:bodyPr vert="eaVert"/>
          <a:lstStyle>
            <a:lvl5pPr latinLnBrk="0">
              <a:defRPr lang="fr-FR"/>
            </a:lvl5pPr>
            <a:lvl6pPr latinLnBrk="0">
              <a:defRPr lang="fr-FR"/>
            </a:lvl6pPr>
            <a:lvl7pPr latinLnBrk="0">
              <a:defRPr lang="fr-FR" baseline="0"/>
            </a:lvl7pPr>
            <a:lvl8pPr latinLnBrk="0">
              <a:defRPr lang="fr-FR" baseline="0"/>
            </a:lvl8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EDF33987-6305-4E2A-BF18-EF013ECE927B}" type="datetimeFigureOut">
              <a:rPr lang="fr-FR"/>
              <a:t>09/07/2019</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294485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836898" y="685800"/>
            <a:ext cx="2134315" cy="5486400"/>
          </a:xfrm>
        </p:spPr>
        <p:txBody>
          <a:bodyPr vert="eaVert"/>
          <a:lstStyle/>
          <a:p>
            <a:r>
              <a:rPr lang="fr-FR" dirty="0"/>
              <a:t>Modifiez le style du titre</a:t>
            </a:r>
          </a:p>
        </p:txBody>
      </p:sp>
      <p:sp>
        <p:nvSpPr>
          <p:cNvPr id="3" name="Espace réservé du texte vertical 2"/>
          <p:cNvSpPr>
            <a:spLocks noGrp="1"/>
          </p:cNvSpPr>
          <p:nvPr>
            <p:ph type="body" orient="vert" idx="1"/>
          </p:nvPr>
        </p:nvSpPr>
        <p:spPr>
          <a:xfrm>
            <a:off x="1217613" y="685800"/>
            <a:ext cx="7416138" cy="5486400"/>
          </a:xfrm>
        </p:spPr>
        <p:txBody>
          <a:bodyPr vert="eaVert"/>
          <a:lstStyle>
            <a:lvl5pPr latinLnBrk="0">
              <a:defRPr lang="fr-FR"/>
            </a:lvl5pPr>
            <a:lvl6pPr latinLnBrk="0">
              <a:defRPr lang="fr-FR"/>
            </a:lvl6pPr>
            <a:lvl7pPr latinLnBrk="0">
              <a:defRPr lang="fr-FR"/>
            </a:lvl7pPr>
            <a:lvl8pPr latinLnBrk="0">
              <a:defRPr lang="fr-FR"/>
            </a:lvl8pPr>
            <a:lvl9pPr latinLnBrk="0">
              <a:defRPr lang="fr-FR"/>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EDF33987-6305-4E2A-BF18-EF013ECE927B}" type="datetimeFigureOut">
              <a:rPr lang="fr-FR"/>
              <a:t>09/07/2019</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282942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245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Modifiez le style du titre</a:t>
            </a:r>
          </a:p>
        </p:txBody>
      </p:sp>
      <p:sp>
        <p:nvSpPr>
          <p:cNvPr id="3" name="Emplacement réservé de contenu 2"/>
          <p:cNvSpPr>
            <a:spLocks noGrp="1"/>
          </p:cNvSpPr>
          <p:nvPr>
            <p:ph idx="1"/>
          </p:nvPr>
        </p:nvSpPr>
        <p:spPr/>
        <p:txBody>
          <a:bodyPr/>
          <a:lstStyle>
            <a:lvl5pPr latinLnBrk="0">
              <a:defRPr lang="fr-FR"/>
            </a:lvl5pPr>
            <a:lvl6pPr latinLnBrk="0">
              <a:defRPr lang="fr-FR"/>
            </a:lvl6pPr>
            <a:lvl7pPr latinLnBrk="0">
              <a:defRPr lang="fr-FR" baseline="0"/>
            </a:lvl7pPr>
            <a:lvl8pPr latinLnBrk="0">
              <a:defRPr lang="fr-FR" baseline="0"/>
            </a:lvl8pPr>
            <a:lvl9pPr latinLnBrk="0">
              <a:defRPr lang="fr-FR" baseline="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EDF33987-6305-4E2A-BF18-EF013ECE927B}" type="datetimeFigureOut">
              <a:rPr lang="fr-FR"/>
              <a:t>09/07/2019</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794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217614" y="3429000"/>
            <a:ext cx="9753600" cy="2362199"/>
          </a:xfrm>
        </p:spPr>
        <p:txBody>
          <a:bodyPr anchor="b">
            <a:normAutofit/>
          </a:bodyPr>
          <a:lstStyle>
            <a:lvl1pPr algn="l" latinLnBrk="0">
              <a:defRPr lang="fr-FR" sz="4400" b="0" cap="all"/>
            </a:lvl1pPr>
          </a:lstStyle>
          <a:p>
            <a:r>
              <a:rPr lang="fr-FR" dirty="0"/>
              <a:t>Modifiez le style du titre</a:t>
            </a:r>
          </a:p>
        </p:txBody>
      </p:sp>
      <p:sp>
        <p:nvSpPr>
          <p:cNvPr id="3" name="Espace réservé du texte 2"/>
          <p:cNvSpPr>
            <a:spLocks noGrp="1"/>
          </p:cNvSpPr>
          <p:nvPr>
            <p:ph type="body" idx="1"/>
          </p:nvPr>
        </p:nvSpPr>
        <p:spPr>
          <a:xfrm>
            <a:off x="1213150" y="685801"/>
            <a:ext cx="7853063" cy="1142999"/>
          </a:xfrm>
        </p:spPr>
        <p:txBody>
          <a:bodyPr anchor="t"/>
          <a:lstStyle>
            <a:lvl1pPr marL="0" indent="0" latinLnBrk="0">
              <a:spcBef>
                <a:spcPts val="0"/>
              </a:spcBef>
              <a:buNone/>
              <a:defRPr lang="fr-FR" sz="2000">
                <a:solidFill>
                  <a:schemeClr val="tx1"/>
                </a:solidFill>
              </a:defRPr>
            </a:lvl1pPr>
            <a:lvl2pPr marL="457200" indent="0" latinLnBrk="0">
              <a:buNone/>
              <a:defRPr lang="fr-FR" sz="1800">
                <a:solidFill>
                  <a:schemeClr val="tx1">
                    <a:tint val="75000"/>
                  </a:schemeClr>
                </a:solidFill>
              </a:defRPr>
            </a:lvl2pPr>
            <a:lvl3pPr marL="914400" indent="0" latinLnBrk="0">
              <a:buNone/>
              <a:defRPr lang="fr-FR" sz="1600">
                <a:solidFill>
                  <a:schemeClr val="tx1">
                    <a:tint val="75000"/>
                  </a:schemeClr>
                </a:solidFill>
              </a:defRPr>
            </a:lvl3pPr>
            <a:lvl4pPr marL="1371600" indent="0" latinLnBrk="0">
              <a:buNone/>
              <a:defRPr lang="fr-FR" sz="1400">
                <a:solidFill>
                  <a:schemeClr val="tx1">
                    <a:tint val="75000"/>
                  </a:schemeClr>
                </a:solidFill>
              </a:defRPr>
            </a:lvl4pPr>
            <a:lvl5pPr marL="1828800" indent="0" latinLnBrk="0">
              <a:buNone/>
              <a:defRPr lang="fr-FR" sz="1400">
                <a:solidFill>
                  <a:schemeClr val="tx1">
                    <a:tint val="75000"/>
                  </a:schemeClr>
                </a:solidFill>
              </a:defRPr>
            </a:lvl5pPr>
            <a:lvl6pPr marL="2286000" indent="0" latinLnBrk="0">
              <a:buNone/>
              <a:defRPr lang="fr-FR" sz="1400">
                <a:solidFill>
                  <a:schemeClr val="tx1">
                    <a:tint val="75000"/>
                  </a:schemeClr>
                </a:solidFill>
              </a:defRPr>
            </a:lvl6pPr>
            <a:lvl7pPr marL="2743200" indent="0" latinLnBrk="0">
              <a:buNone/>
              <a:defRPr lang="fr-FR" sz="1400">
                <a:solidFill>
                  <a:schemeClr val="tx1">
                    <a:tint val="75000"/>
                  </a:schemeClr>
                </a:solidFill>
              </a:defRPr>
            </a:lvl7pPr>
            <a:lvl8pPr marL="3200400" indent="0" latinLnBrk="0">
              <a:buNone/>
              <a:defRPr lang="fr-FR" sz="1400">
                <a:solidFill>
                  <a:schemeClr val="tx1">
                    <a:tint val="75000"/>
                  </a:schemeClr>
                </a:solidFill>
              </a:defRPr>
            </a:lvl8pPr>
            <a:lvl9pPr marL="3657600" indent="0" latinLnBrk="0">
              <a:buNone/>
              <a:defRPr lang="fr-FR" sz="1400">
                <a:solidFill>
                  <a:schemeClr val="tx1">
                    <a:tint val="75000"/>
                  </a:schemeClr>
                </a:solidFill>
              </a:defRPr>
            </a:lvl9pPr>
          </a:lstStyle>
          <a:p>
            <a:pPr lvl="0"/>
            <a:r>
              <a:rPr lang="fr-FR" dirty="0"/>
              <a:t>Modifiez les styles du texte du masque</a:t>
            </a:r>
          </a:p>
        </p:txBody>
      </p:sp>
      <p:sp>
        <p:nvSpPr>
          <p:cNvPr id="4" name="Espace réservé de la date 3"/>
          <p:cNvSpPr>
            <a:spLocks noGrp="1"/>
          </p:cNvSpPr>
          <p:nvPr>
            <p:ph type="dt" sz="half" idx="10"/>
          </p:nvPr>
        </p:nvSpPr>
        <p:spPr/>
        <p:txBody>
          <a:bodyPr/>
          <a:lstStyle/>
          <a:p>
            <a:fld id="{EDF33987-6305-4E2A-BF18-EF013ECE927B}" type="datetimeFigureOut">
              <a:rPr lang="fr-FR"/>
              <a:t>09/07/2019</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94569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Modifiez le style du titre</a:t>
            </a:r>
          </a:p>
        </p:txBody>
      </p:sp>
      <p:sp>
        <p:nvSpPr>
          <p:cNvPr id="3" name="Emplacement réservé de contenu 2"/>
          <p:cNvSpPr>
            <a:spLocks noGrp="1"/>
          </p:cNvSpPr>
          <p:nvPr>
            <p:ph sz="half" idx="1"/>
          </p:nvPr>
        </p:nvSpPr>
        <p:spPr>
          <a:xfrm>
            <a:off x="1233279" y="1828800"/>
            <a:ext cx="4708734" cy="4343400"/>
          </a:xfrm>
        </p:spPr>
        <p:txBody>
          <a:bodyPr>
            <a:normAutofit/>
          </a:bodyPr>
          <a:lstStyle>
            <a:lvl1pPr latinLnBrk="0">
              <a:defRPr lang="fr-FR" sz="2400"/>
            </a:lvl1pPr>
            <a:lvl2pPr latinLnBrk="0">
              <a:defRPr lang="fr-FR" sz="2000"/>
            </a:lvl2pPr>
            <a:lvl3pPr latinLnBrk="0">
              <a:defRPr lang="fr-FR" sz="1800"/>
            </a:lvl3pPr>
            <a:lvl4pPr latinLnBrk="0">
              <a:defRPr lang="fr-FR" sz="1600"/>
            </a:lvl4pPr>
            <a:lvl5pPr latinLnBrk="0">
              <a:defRPr lang="fr-FR" sz="1600"/>
            </a:lvl5pPr>
            <a:lvl6pPr latinLnBrk="0">
              <a:defRPr lang="fr-FR" sz="1600"/>
            </a:lvl6pPr>
            <a:lvl7pPr latinLnBrk="0">
              <a:defRPr lang="fr-FR" sz="1600" baseline="0"/>
            </a:lvl7pPr>
            <a:lvl8pPr latinLnBrk="0">
              <a:defRPr lang="fr-FR" sz="1600" baseline="0"/>
            </a:lvl8pPr>
            <a:lvl9pPr latinLnBrk="0">
              <a:defRPr lang="fr-FR" sz="1600" baseline="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mplacement réservé de contenu 3"/>
          <p:cNvSpPr>
            <a:spLocks noGrp="1"/>
          </p:cNvSpPr>
          <p:nvPr>
            <p:ph sz="half" idx="2"/>
          </p:nvPr>
        </p:nvSpPr>
        <p:spPr>
          <a:xfrm>
            <a:off x="6262479" y="1828800"/>
            <a:ext cx="4708734" cy="4343400"/>
          </a:xfrm>
        </p:spPr>
        <p:txBody>
          <a:bodyPr>
            <a:normAutofit/>
          </a:bodyPr>
          <a:lstStyle>
            <a:lvl1pPr latinLnBrk="0">
              <a:defRPr lang="fr-FR" sz="2400"/>
            </a:lvl1pPr>
            <a:lvl2pPr latinLnBrk="0">
              <a:defRPr lang="fr-FR" sz="2000"/>
            </a:lvl2pPr>
            <a:lvl3pPr latinLnBrk="0">
              <a:defRPr lang="fr-FR" sz="1800"/>
            </a:lvl3pPr>
            <a:lvl4pPr latinLnBrk="0">
              <a:defRPr lang="fr-FR" sz="1600"/>
            </a:lvl4pPr>
            <a:lvl5pPr latinLnBrk="0">
              <a:defRPr lang="fr-FR" sz="1600"/>
            </a:lvl5pPr>
            <a:lvl6pPr latinLnBrk="0">
              <a:defRPr lang="fr-FR" sz="1600"/>
            </a:lvl6pPr>
            <a:lvl7pPr latinLnBrk="0">
              <a:defRPr lang="fr-FR" sz="1600"/>
            </a:lvl7pPr>
            <a:lvl8pPr latinLnBrk="0">
              <a:defRPr lang="fr-FR" sz="1600"/>
            </a:lvl8pPr>
            <a:lvl9pPr latinLnBrk="0">
              <a:defRPr lang="fr-FR" sz="160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e la date 4"/>
          <p:cNvSpPr>
            <a:spLocks noGrp="1"/>
          </p:cNvSpPr>
          <p:nvPr>
            <p:ph type="dt" sz="half" idx="10"/>
          </p:nvPr>
        </p:nvSpPr>
        <p:spPr/>
        <p:txBody>
          <a:bodyPr/>
          <a:lstStyle/>
          <a:p>
            <a:fld id="{EDF33987-6305-4E2A-BF18-EF013ECE927B}" type="datetimeFigureOut">
              <a:rPr lang="fr-FR"/>
              <a:t>09/07/2019</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7977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latinLnBrk="0">
              <a:defRPr lang="fr-FR"/>
            </a:lvl1pPr>
          </a:lstStyle>
          <a:p>
            <a:r>
              <a:rPr lang="fr-FR" dirty="0"/>
              <a:t>Modifiez le style du titre</a:t>
            </a:r>
          </a:p>
        </p:txBody>
      </p:sp>
      <p:sp>
        <p:nvSpPr>
          <p:cNvPr id="3" name="Espace réservé du texte 2"/>
          <p:cNvSpPr>
            <a:spLocks noGrp="1"/>
          </p:cNvSpPr>
          <p:nvPr>
            <p:ph type="body" idx="1"/>
          </p:nvPr>
        </p:nvSpPr>
        <p:spPr>
          <a:xfrm>
            <a:off x="1217614" y="1828799"/>
            <a:ext cx="4709160" cy="838201"/>
          </a:xfrm>
        </p:spPr>
        <p:txBody>
          <a:bodyPr anchor="ctr"/>
          <a:lstStyle>
            <a:lvl1pPr marL="0" indent="0" latinLnBrk="0">
              <a:spcBef>
                <a:spcPts val="0"/>
              </a:spcBef>
              <a:buNone/>
              <a:defRPr lang="fr-FR" sz="2400" b="0" cap="all" baseline="0">
                <a:solidFill>
                  <a:schemeClr val="tx1">
                    <a:lumMod val="50000"/>
                  </a:schemeClr>
                </a:solidFill>
              </a:defRPr>
            </a:lvl1pPr>
            <a:lvl2pPr marL="457200" indent="0" latinLnBrk="0">
              <a:buNone/>
              <a:defRPr lang="fr-FR" sz="2000" b="1"/>
            </a:lvl2pPr>
            <a:lvl3pPr marL="914400" indent="0" latinLnBrk="0">
              <a:buNone/>
              <a:defRPr lang="fr-FR" sz="1800" b="1"/>
            </a:lvl3pPr>
            <a:lvl4pPr marL="1371600" indent="0" latinLnBrk="0">
              <a:buNone/>
              <a:defRPr lang="fr-FR" sz="1600" b="1"/>
            </a:lvl4pPr>
            <a:lvl5pPr marL="1828800" indent="0" latinLnBrk="0">
              <a:buNone/>
              <a:defRPr lang="fr-FR" sz="1600" b="1"/>
            </a:lvl5pPr>
            <a:lvl6pPr marL="2286000" indent="0" latinLnBrk="0">
              <a:buNone/>
              <a:defRPr lang="fr-FR" sz="1600" b="1"/>
            </a:lvl6pPr>
            <a:lvl7pPr marL="2743200" indent="0" latinLnBrk="0">
              <a:buNone/>
              <a:defRPr lang="fr-FR" sz="1600" b="1"/>
            </a:lvl7pPr>
            <a:lvl8pPr marL="3200400" indent="0" latinLnBrk="0">
              <a:buNone/>
              <a:defRPr lang="fr-FR" sz="1600" b="1"/>
            </a:lvl8pPr>
            <a:lvl9pPr marL="3657600" indent="0" latinLnBrk="0">
              <a:buNone/>
              <a:defRPr lang="fr-FR" sz="1600" b="1"/>
            </a:lvl9pPr>
          </a:lstStyle>
          <a:p>
            <a:pPr lvl="0"/>
            <a:r>
              <a:rPr lang="fr-FR" dirty="0"/>
              <a:t>Modifiez les styles du texte du masque</a:t>
            </a:r>
          </a:p>
        </p:txBody>
      </p:sp>
      <p:sp>
        <p:nvSpPr>
          <p:cNvPr id="4" name="Emplacement réservé de contenu 3"/>
          <p:cNvSpPr>
            <a:spLocks noGrp="1"/>
          </p:cNvSpPr>
          <p:nvPr>
            <p:ph sz="half" idx="2"/>
          </p:nvPr>
        </p:nvSpPr>
        <p:spPr>
          <a:xfrm>
            <a:off x="1217614" y="2743200"/>
            <a:ext cx="4709160" cy="3428999"/>
          </a:xfrm>
        </p:spPr>
        <p:txBody>
          <a:bodyPr>
            <a:normAutofit/>
          </a:bodyPr>
          <a:lstStyle>
            <a:lvl1pPr latinLnBrk="0">
              <a:defRPr lang="fr-FR" sz="2000"/>
            </a:lvl1pPr>
            <a:lvl2pPr latinLnBrk="0">
              <a:defRPr lang="fr-FR" sz="1800"/>
            </a:lvl2pPr>
            <a:lvl3pPr latinLnBrk="0">
              <a:defRPr lang="fr-FR" sz="1600"/>
            </a:lvl3pPr>
            <a:lvl4pPr latinLnBrk="0">
              <a:defRPr lang="fr-FR" sz="1400"/>
            </a:lvl4pPr>
            <a:lvl5pPr latinLnBrk="0">
              <a:defRPr lang="fr-FR" sz="1400"/>
            </a:lvl5pPr>
            <a:lvl6pPr latinLnBrk="0">
              <a:defRPr lang="fr-FR" sz="1400"/>
            </a:lvl6pPr>
            <a:lvl7pPr latinLnBrk="0">
              <a:defRPr lang="fr-FR" sz="1400"/>
            </a:lvl7pPr>
            <a:lvl8pPr latinLnBrk="0">
              <a:defRPr lang="fr-FR" sz="1400"/>
            </a:lvl8pPr>
            <a:lvl9pPr latinLnBrk="0">
              <a:defRPr lang="fr-FR" sz="140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5" name="Espace réservé du texte 4"/>
          <p:cNvSpPr>
            <a:spLocks noGrp="1"/>
          </p:cNvSpPr>
          <p:nvPr>
            <p:ph type="body" sz="quarter" idx="3"/>
          </p:nvPr>
        </p:nvSpPr>
        <p:spPr>
          <a:xfrm>
            <a:off x="6262054" y="1828799"/>
            <a:ext cx="4709160" cy="838201"/>
          </a:xfrm>
        </p:spPr>
        <p:txBody>
          <a:bodyPr anchor="ctr"/>
          <a:lstStyle>
            <a:lvl1pPr marL="0" indent="0" latinLnBrk="0">
              <a:spcBef>
                <a:spcPts val="0"/>
              </a:spcBef>
              <a:buNone/>
              <a:defRPr lang="fr-FR" sz="2400" b="0" cap="all" baseline="0">
                <a:solidFill>
                  <a:schemeClr val="tx1">
                    <a:lumMod val="50000"/>
                  </a:schemeClr>
                </a:solidFill>
              </a:defRPr>
            </a:lvl1pPr>
            <a:lvl2pPr marL="457200" indent="0" latinLnBrk="0">
              <a:buNone/>
              <a:defRPr lang="fr-FR" sz="2000" b="1"/>
            </a:lvl2pPr>
            <a:lvl3pPr marL="914400" indent="0" latinLnBrk="0">
              <a:buNone/>
              <a:defRPr lang="fr-FR" sz="1800" b="1"/>
            </a:lvl3pPr>
            <a:lvl4pPr marL="1371600" indent="0" latinLnBrk="0">
              <a:buNone/>
              <a:defRPr lang="fr-FR" sz="1600" b="1"/>
            </a:lvl4pPr>
            <a:lvl5pPr marL="1828800" indent="0" latinLnBrk="0">
              <a:buNone/>
              <a:defRPr lang="fr-FR" sz="1600" b="1"/>
            </a:lvl5pPr>
            <a:lvl6pPr marL="2286000" indent="0" latinLnBrk="0">
              <a:buNone/>
              <a:defRPr lang="fr-FR" sz="1600" b="1"/>
            </a:lvl6pPr>
            <a:lvl7pPr marL="2743200" indent="0" latinLnBrk="0">
              <a:buNone/>
              <a:defRPr lang="fr-FR" sz="1600" b="1"/>
            </a:lvl7pPr>
            <a:lvl8pPr marL="3200400" indent="0" latinLnBrk="0">
              <a:buNone/>
              <a:defRPr lang="fr-FR" sz="1600" b="1"/>
            </a:lvl8pPr>
            <a:lvl9pPr marL="3657600" indent="0" latinLnBrk="0">
              <a:buNone/>
              <a:defRPr lang="fr-FR" sz="1600" b="1"/>
            </a:lvl9pPr>
          </a:lstStyle>
          <a:p>
            <a:pPr lvl="0"/>
            <a:r>
              <a:rPr lang="fr-FR" dirty="0"/>
              <a:t>Modifiez les styles du texte du masque</a:t>
            </a:r>
          </a:p>
        </p:txBody>
      </p:sp>
      <p:sp>
        <p:nvSpPr>
          <p:cNvPr id="6" name="Emplacement réservé de contenu 5"/>
          <p:cNvSpPr>
            <a:spLocks noGrp="1"/>
          </p:cNvSpPr>
          <p:nvPr>
            <p:ph sz="quarter" idx="4"/>
          </p:nvPr>
        </p:nvSpPr>
        <p:spPr>
          <a:xfrm>
            <a:off x="6262054" y="2743200"/>
            <a:ext cx="4709160" cy="3428999"/>
          </a:xfrm>
        </p:spPr>
        <p:txBody>
          <a:bodyPr>
            <a:normAutofit/>
          </a:bodyPr>
          <a:lstStyle>
            <a:lvl1pPr latinLnBrk="0">
              <a:defRPr lang="fr-FR" sz="2000"/>
            </a:lvl1pPr>
            <a:lvl2pPr latinLnBrk="0">
              <a:defRPr lang="fr-FR" sz="1800"/>
            </a:lvl2pPr>
            <a:lvl3pPr latinLnBrk="0">
              <a:defRPr lang="fr-FR" sz="1600"/>
            </a:lvl3pPr>
            <a:lvl4pPr latinLnBrk="0">
              <a:defRPr lang="fr-FR" sz="1400"/>
            </a:lvl4pPr>
            <a:lvl5pPr latinLnBrk="0">
              <a:defRPr lang="fr-FR" sz="1400"/>
            </a:lvl5pPr>
            <a:lvl6pPr latinLnBrk="0">
              <a:defRPr lang="fr-FR" sz="1400"/>
            </a:lvl6pPr>
            <a:lvl7pPr latinLnBrk="0">
              <a:defRPr lang="fr-FR" sz="1400"/>
            </a:lvl7pPr>
            <a:lvl8pPr latinLnBrk="0">
              <a:defRPr lang="fr-FR" sz="1400" baseline="0"/>
            </a:lvl8pPr>
            <a:lvl9pPr latinLnBrk="0">
              <a:defRPr lang="fr-FR" sz="1400" baseline="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Espace réservé de la date 6"/>
          <p:cNvSpPr>
            <a:spLocks noGrp="1"/>
          </p:cNvSpPr>
          <p:nvPr>
            <p:ph type="dt" sz="half" idx="10"/>
          </p:nvPr>
        </p:nvSpPr>
        <p:spPr/>
        <p:txBody>
          <a:bodyPr/>
          <a:lstStyle/>
          <a:p>
            <a:fld id="{EDF33987-6305-4E2A-BF18-EF013ECE927B}" type="datetimeFigureOut">
              <a:rPr lang="fr-FR"/>
              <a:t>09/07/2019</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862447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Modifiez le style du titre</a:t>
            </a:r>
          </a:p>
        </p:txBody>
      </p:sp>
      <p:sp>
        <p:nvSpPr>
          <p:cNvPr id="3" name="Espace réservé de la date 2"/>
          <p:cNvSpPr>
            <a:spLocks noGrp="1"/>
          </p:cNvSpPr>
          <p:nvPr>
            <p:ph type="dt" sz="half" idx="10"/>
          </p:nvPr>
        </p:nvSpPr>
        <p:spPr/>
        <p:txBody>
          <a:bodyPr/>
          <a:lstStyle/>
          <a:p>
            <a:fld id="{EDF33987-6305-4E2A-BF18-EF013ECE927B}" type="datetimeFigureOut">
              <a:rPr lang="fr-FR"/>
              <a:t>09/07/2019</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13362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EDF33987-6305-4E2A-BF18-EF013ECE927B}" type="datetimeFigureOut">
              <a:rPr lang="fr-FR"/>
              <a:t>09/07/2019</a:t>
            </a:fld>
            <a:endParaRPr lang="fr-FR" dirty="0"/>
          </a:p>
        </p:txBody>
      </p:sp>
      <p:sp>
        <p:nvSpPr>
          <p:cNvPr id="3" name="Espace réservé du pied de page 2"/>
          <p:cNvSpPr>
            <a:spLocks noGrp="1"/>
          </p:cNvSpPr>
          <p:nvPr>
            <p:ph type="ftr" sz="quarter" idx="1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255341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dirty="0"/>
          </a:p>
        </p:txBody>
      </p:sp>
      <p:sp>
        <p:nvSpPr>
          <p:cNvPr id="2" name="Titre 1"/>
          <p:cNvSpPr>
            <a:spLocks noGrp="1"/>
          </p:cNvSpPr>
          <p:nvPr>
            <p:ph type="title"/>
          </p:nvPr>
        </p:nvSpPr>
        <p:spPr>
          <a:xfrm>
            <a:off x="684213" y="685800"/>
            <a:ext cx="3886200" cy="4038600"/>
          </a:xfrm>
        </p:spPr>
        <p:txBody>
          <a:bodyPr anchor="b">
            <a:noAutofit/>
          </a:bodyPr>
          <a:lstStyle>
            <a:lvl1pPr algn="l" latinLnBrk="0">
              <a:defRPr lang="fr-FR" sz="4000" b="0"/>
            </a:lvl1pPr>
          </a:lstStyle>
          <a:p>
            <a:r>
              <a:rPr lang="fr-FR" dirty="0"/>
              <a:t>Modifiez le style du titre</a:t>
            </a:r>
          </a:p>
        </p:txBody>
      </p:sp>
      <p:sp>
        <p:nvSpPr>
          <p:cNvPr id="3" name="Emplacement réservé de contenu 2"/>
          <p:cNvSpPr>
            <a:spLocks noGrp="1"/>
          </p:cNvSpPr>
          <p:nvPr>
            <p:ph idx="1"/>
          </p:nvPr>
        </p:nvSpPr>
        <p:spPr>
          <a:xfrm>
            <a:off x="5865814" y="685800"/>
            <a:ext cx="5638800" cy="5486400"/>
          </a:xfrm>
        </p:spPr>
        <p:txBody>
          <a:bodyPr>
            <a:normAutofit/>
          </a:bodyPr>
          <a:lstStyle>
            <a:lvl1pPr latinLnBrk="0">
              <a:defRPr lang="fr-FR" sz="2400"/>
            </a:lvl1pPr>
            <a:lvl2pPr latinLnBrk="0">
              <a:defRPr lang="fr-FR" sz="2000"/>
            </a:lvl2pPr>
            <a:lvl3pPr latinLnBrk="0">
              <a:defRPr lang="fr-FR" sz="1800"/>
            </a:lvl3pPr>
            <a:lvl4pPr latinLnBrk="0">
              <a:defRPr lang="fr-FR" sz="1600"/>
            </a:lvl4pPr>
            <a:lvl5pPr latinLnBrk="0">
              <a:defRPr lang="fr-FR" sz="1600"/>
            </a:lvl5pPr>
            <a:lvl6pPr latinLnBrk="0">
              <a:defRPr lang="fr-FR" sz="1600"/>
            </a:lvl6pPr>
            <a:lvl7pPr latinLnBrk="0">
              <a:defRPr lang="fr-FR" sz="1600"/>
            </a:lvl7pPr>
            <a:lvl8pPr latinLnBrk="0">
              <a:defRPr lang="fr-FR" sz="1600"/>
            </a:lvl8pPr>
            <a:lvl9pPr latinLnBrk="0">
              <a:defRPr lang="fr-FR" sz="1600"/>
            </a:lvl9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p:cNvSpPr>
            <a:spLocks noGrp="1"/>
          </p:cNvSpPr>
          <p:nvPr>
            <p:ph type="body" sz="half" idx="2"/>
          </p:nvPr>
        </p:nvSpPr>
        <p:spPr>
          <a:xfrm>
            <a:off x="684213" y="4876800"/>
            <a:ext cx="3886200" cy="1295400"/>
          </a:xfrm>
        </p:spPr>
        <p:txBody>
          <a:bodyPr>
            <a:normAutofit/>
          </a:bodyPr>
          <a:lstStyle>
            <a:lvl1pPr marL="0" indent="0" latinLnBrk="0">
              <a:spcBef>
                <a:spcPts val="0"/>
              </a:spcBef>
              <a:buNone/>
              <a:defRPr lang="fr-FR" sz="1800"/>
            </a:lvl1pPr>
            <a:lvl2pPr marL="457200" indent="0" latinLnBrk="0">
              <a:buNone/>
              <a:defRPr lang="fr-FR" sz="1200"/>
            </a:lvl2pPr>
            <a:lvl3pPr marL="914400" indent="0" latinLnBrk="0">
              <a:buNone/>
              <a:defRPr lang="fr-FR" sz="1000"/>
            </a:lvl3pPr>
            <a:lvl4pPr marL="1371600" indent="0" latinLnBrk="0">
              <a:buNone/>
              <a:defRPr lang="fr-FR" sz="900"/>
            </a:lvl4pPr>
            <a:lvl5pPr marL="1828800" indent="0" latinLnBrk="0">
              <a:buNone/>
              <a:defRPr lang="fr-FR" sz="900"/>
            </a:lvl5pPr>
            <a:lvl6pPr marL="2286000" indent="0" latinLnBrk="0">
              <a:buNone/>
              <a:defRPr lang="fr-FR" sz="900"/>
            </a:lvl6pPr>
            <a:lvl7pPr marL="2743200" indent="0" latinLnBrk="0">
              <a:buNone/>
              <a:defRPr lang="fr-FR" sz="900"/>
            </a:lvl7pPr>
            <a:lvl8pPr marL="3200400" indent="0" latinLnBrk="0">
              <a:buNone/>
              <a:defRPr lang="fr-FR" sz="900"/>
            </a:lvl8pPr>
            <a:lvl9pPr marL="3657600" indent="0" latinLnBrk="0">
              <a:buNone/>
              <a:defRPr lang="fr-FR" sz="900"/>
            </a:lvl9pPr>
          </a:lstStyle>
          <a:p>
            <a:pPr lvl="0"/>
            <a:r>
              <a:rPr lang="fr-FR" dirty="0"/>
              <a:t>Modifiez les styles du texte du masque</a:t>
            </a:r>
          </a:p>
        </p:txBody>
      </p:sp>
      <p:sp>
        <p:nvSpPr>
          <p:cNvPr id="5" name="Espace réservé de la date 4"/>
          <p:cNvSpPr>
            <a:spLocks noGrp="1"/>
          </p:cNvSpPr>
          <p:nvPr>
            <p:ph type="dt" sz="half" idx="10"/>
          </p:nvPr>
        </p:nvSpPr>
        <p:spPr/>
        <p:txBody>
          <a:bodyPr/>
          <a:lstStyle/>
          <a:p>
            <a:fld id="{EDF33987-6305-4E2A-BF18-EF013ECE927B}" type="datetimeFigureOut">
              <a:rPr lang="fr-FR"/>
              <a:t>09/07/2019</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265848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fr-FR" dirty="0"/>
          </a:p>
        </p:txBody>
      </p:sp>
      <p:sp>
        <p:nvSpPr>
          <p:cNvPr id="2" name="Titre 1"/>
          <p:cNvSpPr>
            <a:spLocks noGrp="1"/>
          </p:cNvSpPr>
          <p:nvPr>
            <p:ph type="title"/>
          </p:nvPr>
        </p:nvSpPr>
        <p:spPr>
          <a:xfrm>
            <a:off x="684213" y="685800"/>
            <a:ext cx="3886200" cy="4038600"/>
          </a:xfrm>
        </p:spPr>
        <p:txBody>
          <a:bodyPr anchor="b">
            <a:noAutofit/>
          </a:bodyPr>
          <a:lstStyle>
            <a:lvl1pPr algn="l" latinLnBrk="0">
              <a:defRPr lang="fr-FR" sz="4000" b="0"/>
            </a:lvl1pPr>
          </a:lstStyle>
          <a:p>
            <a:r>
              <a:rPr lang="fr-FR" dirty="0"/>
              <a:t>Modifiez le style du titre</a:t>
            </a:r>
          </a:p>
        </p:txBody>
      </p:sp>
      <p:sp>
        <p:nvSpPr>
          <p:cNvPr id="3" name="Espace réservé d’image 2"/>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latinLnBrk="0">
              <a:buNone/>
              <a:defRPr lang="fr-FR" sz="2400"/>
            </a:lvl1pPr>
            <a:lvl2pPr marL="457200" indent="0" latinLnBrk="0">
              <a:buNone/>
              <a:defRPr lang="fr-FR" sz="2800"/>
            </a:lvl2pPr>
            <a:lvl3pPr marL="914400" indent="0" latinLnBrk="0">
              <a:buNone/>
              <a:defRPr lang="fr-FR" sz="2400"/>
            </a:lvl3pPr>
            <a:lvl4pPr marL="1371600" indent="0" latinLnBrk="0">
              <a:buNone/>
              <a:defRPr lang="fr-FR" sz="2000"/>
            </a:lvl4pPr>
            <a:lvl5pPr marL="1828800" indent="0" latinLnBrk="0">
              <a:buNone/>
              <a:defRPr lang="fr-FR" sz="2000"/>
            </a:lvl5pPr>
            <a:lvl6pPr marL="2286000" indent="0" latinLnBrk="0">
              <a:buNone/>
              <a:defRPr lang="fr-FR" sz="2000"/>
            </a:lvl6pPr>
            <a:lvl7pPr marL="2743200" indent="0" latinLnBrk="0">
              <a:buNone/>
              <a:defRPr lang="fr-FR" sz="2000"/>
            </a:lvl7pPr>
            <a:lvl8pPr marL="3200400" indent="0" latinLnBrk="0">
              <a:buNone/>
              <a:defRPr lang="fr-FR" sz="2000"/>
            </a:lvl8pPr>
            <a:lvl9pPr marL="3657600" indent="0" latinLnBrk="0">
              <a:buNone/>
              <a:defRPr lang="fr-FR" sz="2000"/>
            </a:lvl9pPr>
          </a:lstStyle>
          <a:p>
            <a:r>
              <a:rPr lang="fr-FR" dirty="0"/>
              <a:t>Cliquez sur l’icône pour ajouter une image</a:t>
            </a:r>
          </a:p>
        </p:txBody>
      </p:sp>
      <p:sp>
        <p:nvSpPr>
          <p:cNvPr id="4" name="Espace réservé du texte 3"/>
          <p:cNvSpPr>
            <a:spLocks noGrp="1"/>
          </p:cNvSpPr>
          <p:nvPr>
            <p:ph type="body" sz="half" idx="2"/>
          </p:nvPr>
        </p:nvSpPr>
        <p:spPr>
          <a:xfrm>
            <a:off x="684213" y="4876800"/>
            <a:ext cx="3886200" cy="1295400"/>
          </a:xfrm>
        </p:spPr>
        <p:txBody>
          <a:bodyPr>
            <a:normAutofit/>
          </a:bodyPr>
          <a:lstStyle>
            <a:lvl1pPr marL="0" indent="0" latinLnBrk="0">
              <a:spcBef>
                <a:spcPts val="0"/>
              </a:spcBef>
              <a:buNone/>
              <a:defRPr lang="fr-FR" sz="1800"/>
            </a:lvl1pPr>
            <a:lvl2pPr marL="457200" indent="0" latinLnBrk="0">
              <a:buNone/>
              <a:defRPr lang="fr-FR" sz="1200"/>
            </a:lvl2pPr>
            <a:lvl3pPr marL="914400" indent="0" latinLnBrk="0">
              <a:buNone/>
              <a:defRPr lang="fr-FR" sz="1000"/>
            </a:lvl3pPr>
            <a:lvl4pPr marL="1371600" indent="0" latinLnBrk="0">
              <a:buNone/>
              <a:defRPr lang="fr-FR" sz="900"/>
            </a:lvl4pPr>
            <a:lvl5pPr marL="1828800" indent="0" latinLnBrk="0">
              <a:buNone/>
              <a:defRPr lang="fr-FR" sz="900"/>
            </a:lvl5pPr>
            <a:lvl6pPr marL="2286000" indent="0" latinLnBrk="0">
              <a:buNone/>
              <a:defRPr lang="fr-FR" sz="900"/>
            </a:lvl6pPr>
            <a:lvl7pPr marL="2743200" indent="0" latinLnBrk="0">
              <a:buNone/>
              <a:defRPr lang="fr-FR" sz="900"/>
            </a:lvl7pPr>
            <a:lvl8pPr marL="3200400" indent="0" latinLnBrk="0">
              <a:buNone/>
              <a:defRPr lang="fr-FR" sz="900"/>
            </a:lvl8pPr>
            <a:lvl9pPr marL="3657600" indent="0" latinLnBrk="0">
              <a:buNone/>
              <a:defRPr lang="fr-FR" sz="900"/>
            </a:lvl9pPr>
          </a:lstStyle>
          <a:p>
            <a:pPr lvl="0"/>
            <a:r>
              <a:rPr lang="fr-FR" dirty="0"/>
              <a:t>Modifiez les styles du texte du masque</a:t>
            </a:r>
          </a:p>
        </p:txBody>
      </p:sp>
      <p:sp>
        <p:nvSpPr>
          <p:cNvPr id="5" name="Espace réservé de la date 4"/>
          <p:cNvSpPr>
            <a:spLocks noGrp="1"/>
          </p:cNvSpPr>
          <p:nvPr>
            <p:ph type="dt" sz="half" idx="10"/>
          </p:nvPr>
        </p:nvSpPr>
        <p:spPr/>
        <p:txBody>
          <a:bodyPr/>
          <a:lstStyle/>
          <a:p>
            <a:fld id="{EDF33987-6305-4E2A-BF18-EF013ECE927B}" type="datetimeFigureOut">
              <a:rPr lang="fr-FR"/>
              <a:t>09/07/2019</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F36C87F6-986D-49E6-AF40-1B3A1EE8064D}" type="slidenum">
              <a:rPr lang="fr-FR" smtClean="0"/>
              <a:t>‹#›</a:t>
            </a:fld>
            <a:endParaRPr lang="fr-FR" dirty="0"/>
          </a:p>
        </p:txBody>
      </p:sp>
    </p:spTree>
    <p:extLst>
      <p:ext uri="{BB962C8B-B14F-4D97-AF65-F5344CB8AC3E}">
        <p14:creationId xmlns:p14="http://schemas.microsoft.com/office/powerpoint/2010/main" val="3192438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8000">
              <a:schemeClr val="bg1"/>
            </a:gs>
            <a:gs pos="28000">
              <a:schemeClr val="bg1"/>
            </a:gs>
            <a:gs pos="10000">
              <a:schemeClr val="bg1">
                <a:lumMod val="95000"/>
              </a:schemeClr>
            </a:gs>
            <a:gs pos="100000">
              <a:schemeClr val="bg1">
                <a:lumMod val="85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fr-FR" dirty="0"/>
              <a:t>Modifiez le style du titre</a:t>
            </a:r>
          </a:p>
        </p:txBody>
      </p:sp>
      <p:sp>
        <p:nvSpPr>
          <p:cNvPr id="3" name="Espace réservé du texte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latinLnBrk="0">
              <a:defRPr lang="fr-FR" sz="1000">
                <a:solidFill>
                  <a:schemeClr val="tx1"/>
                </a:solidFill>
              </a:defRPr>
            </a:lvl1pPr>
          </a:lstStyle>
          <a:p>
            <a:fld id="{EDF33987-6305-4E2A-BF18-EF013ECE927B}" type="datetimeFigureOut">
              <a:rPr lang="fr-FR"/>
              <a:pPr/>
              <a:t>09/07/2019</a:t>
            </a:fld>
            <a:endParaRPr lang="fr-FR" dirty="0"/>
          </a:p>
        </p:txBody>
      </p:sp>
      <p:sp>
        <p:nvSpPr>
          <p:cNvPr id="5" name="Espace réservé du pied de page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latinLnBrk="0">
              <a:defRPr lang="fr-FR" sz="1000" cap="all" baseline="0">
                <a:solidFill>
                  <a:schemeClr val="tx1"/>
                </a:solidFill>
              </a:defRPr>
            </a:lvl1pPr>
          </a:lstStyle>
          <a:p>
            <a:endParaRPr lang="fr-FR" dirty="0"/>
          </a:p>
        </p:txBody>
      </p:sp>
      <p:sp>
        <p:nvSpPr>
          <p:cNvPr id="6" name="Espace réservé du numéro de diapositive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latinLnBrk="0">
              <a:defRPr lang="fr-FR" sz="1000">
                <a:solidFill>
                  <a:schemeClr val="tx1"/>
                </a:solidFill>
              </a:defRPr>
            </a:lvl1pPr>
          </a:lstStyle>
          <a:p>
            <a:fld id="{F36C87F6-986D-49E6-AF40-1B3A1EE8064D}" type="slidenum">
              <a:rPr lang="fr-FR" smtClean="0"/>
              <a:pPr/>
              <a:t>‹#›</a:t>
            </a:fld>
            <a:endParaRPr lang="fr-FR" dirty="0"/>
          </a:p>
        </p:txBody>
      </p:sp>
    </p:spTree>
    <p:extLst>
      <p:ext uri="{BB962C8B-B14F-4D97-AF65-F5344CB8AC3E}">
        <p14:creationId xmlns:p14="http://schemas.microsoft.com/office/powerpoint/2010/main" val="189633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lang="fr-FR" sz="4000" kern="1200" cap="all" baseline="0">
          <a:solidFill>
            <a:schemeClr val="tx1">
              <a:lumMod val="50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buClr>
        <a:buSzPct val="80000"/>
        <a:buFont typeface="Arial" pitchFamily="34" charset="0"/>
        <a:buChar char="•"/>
        <a:defRPr lang="fr-F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tx1"/>
        </a:buClr>
        <a:buSzPct val="80000"/>
        <a:buFont typeface="Arial" pitchFamily="34" charset="0"/>
        <a:buChar char="•"/>
        <a:defRPr lang="fr-F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tx1"/>
        </a:buClr>
        <a:buSzPct val="80000"/>
        <a:buFont typeface="Arial" pitchFamily="34" charset="0"/>
        <a:buChar char="•"/>
        <a:defRPr lang="fr-F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tx1"/>
        </a:buClr>
        <a:buSzPct val="80000"/>
        <a:buFont typeface="Arial" pitchFamily="34" charset="0"/>
        <a:buChar char="•"/>
        <a:defRPr lang="fr-F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tx1"/>
        </a:buClr>
        <a:buSzPct val="80000"/>
        <a:buFont typeface="Arial" pitchFamily="34" charset="0"/>
        <a:buChar char="•"/>
        <a:defRPr lang="fr-FR" sz="1600" kern="1200">
          <a:solidFill>
            <a:schemeClr val="tx1"/>
          </a:solidFill>
          <a:latin typeface="+mn-lt"/>
          <a:ea typeface="+mn-ea"/>
          <a:cs typeface="+mn-cs"/>
        </a:defRPr>
      </a:lvl5pPr>
      <a:lvl6pPr marL="1417320" indent="-228600" algn="l" defTabSz="914400" rtl="0" eaLnBrk="1" latinLnBrk="0" hangingPunct="1">
        <a:spcBef>
          <a:spcPts val="600"/>
        </a:spcBef>
        <a:buSzPct val="80000"/>
        <a:buFont typeface="Arial" pitchFamily="34" charset="0"/>
        <a:buChar char="•"/>
        <a:defRPr lang="fr-FR" sz="1600" kern="1200">
          <a:solidFill>
            <a:schemeClr val="tx1"/>
          </a:solidFill>
          <a:latin typeface="+mn-lt"/>
          <a:ea typeface="+mn-ea"/>
          <a:cs typeface="+mn-cs"/>
        </a:defRPr>
      </a:lvl6pPr>
      <a:lvl7pPr marL="1645920" indent="-228600" algn="l" defTabSz="914400" rtl="0" eaLnBrk="1" latinLnBrk="0" hangingPunct="1">
        <a:spcBef>
          <a:spcPts val="600"/>
        </a:spcBef>
        <a:buSzPct val="80000"/>
        <a:buFont typeface="Arial" pitchFamily="34" charset="0"/>
        <a:buChar char="•"/>
        <a:defRPr lang="fr-FR" sz="1600" kern="1200">
          <a:solidFill>
            <a:schemeClr val="tx1"/>
          </a:solidFill>
          <a:latin typeface="+mn-lt"/>
          <a:ea typeface="+mn-ea"/>
          <a:cs typeface="+mn-cs"/>
        </a:defRPr>
      </a:lvl7pPr>
      <a:lvl8pPr marL="1874520" indent="-228600" algn="l" defTabSz="914400" rtl="0" eaLnBrk="1" latinLnBrk="0" hangingPunct="1">
        <a:spcBef>
          <a:spcPts val="600"/>
        </a:spcBef>
        <a:buSzPct val="80000"/>
        <a:buFont typeface="Arial" pitchFamily="34" charset="0"/>
        <a:buChar char="•"/>
        <a:defRPr lang="fr-FR" sz="1600" kern="1200">
          <a:solidFill>
            <a:schemeClr val="tx1"/>
          </a:solidFill>
          <a:latin typeface="+mn-lt"/>
          <a:ea typeface="+mn-ea"/>
          <a:cs typeface="+mn-cs"/>
        </a:defRPr>
      </a:lvl8pPr>
      <a:lvl9pPr marL="2103120" indent="-228600" algn="l" defTabSz="914400" rtl="0" eaLnBrk="1" latinLnBrk="0" hangingPunct="1">
        <a:spcBef>
          <a:spcPts val="600"/>
        </a:spcBef>
        <a:buSzPct val="80000"/>
        <a:buFont typeface="Arial" pitchFamily="34" charset="0"/>
        <a:buChar char="•"/>
        <a:defRPr lang="fr-FR" sz="1600" kern="1200" baseline="0">
          <a:solidFill>
            <a:schemeClr val="tx1"/>
          </a:solidFill>
          <a:latin typeface="+mn-lt"/>
          <a:ea typeface="+mn-ea"/>
          <a:cs typeface="+mn-cs"/>
        </a:defRPr>
      </a:lvl9pPr>
    </p:bodyStyle>
    <p:otherStyle>
      <a:defPPr>
        <a:defRPr lang="fr-FR"/>
      </a:defPPr>
      <a:lvl1pPr marL="0" algn="l" defTabSz="914400" rtl="0" eaLnBrk="1" latinLnBrk="0" hangingPunct="1">
        <a:defRPr lang="fr-FR" sz="1800" kern="1200">
          <a:solidFill>
            <a:schemeClr val="tx1"/>
          </a:solidFill>
          <a:latin typeface="+mn-lt"/>
          <a:ea typeface="+mn-ea"/>
          <a:cs typeface="+mn-cs"/>
        </a:defRPr>
      </a:lvl1pPr>
      <a:lvl2pPr marL="457200" algn="l" defTabSz="914400" rtl="0" eaLnBrk="1" latinLnBrk="0" hangingPunct="1">
        <a:defRPr lang="fr-FR" sz="1800" kern="1200">
          <a:solidFill>
            <a:schemeClr val="tx1"/>
          </a:solidFill>
          <a:latin typeface="+mn-lt"/>
          <a:ea typeface="+mn-ea"/>
          <a:cs typeface="+mn-cs"/>
        </a:defRPr>
      </a:lvl2pPr>
      <a:lvl3pPr marL="914400" algn="l" defTabSz="914400" rtl="0" eaLnBrk="1" latinLnBrk="0" hangingPunct="1">
        <a:defRPr lang="fr-FR" sz="1800" kern="1200">
          <a:solidFill>
            <a:schemeClr val="tx1"/>
          </a:solidFill>
          <a:latin typeface="+mn-lt"/>
          <a:ea typeface="+mn-ea"/>
          <a:cs typeface="+mn-cs"/>
        </a:defRPr>
      </a:lvl3pPr>
      <a:lvl4pPr marL="1371600" algn="l" defTabSz="914400" rtl="0" eaLnBrk="1" latinLnBrk="0" hangingPunct="1">
        <a:defRPr lang="fr-FR" sz="1800" kern="1200">
          <a:solidFill>
            <a:schemeClr val="tx1"/>
          </a:solidFill>
          <a:latin typeface="+mn-lt"/>
          <a:ea typeface="+mn-ea"/>
          <a:cs typeface="+mn-cs"/>
        </a:defRPr>
      </a:lvl4pPr>
      <a:lvl5pPr marL="1828800" algn="l" defTabSz="914400" rtl="0" eaLnBrk="1" latinLnBrk="0" hangingPunct="1">
        <a:defRPr lang="fr-FR" sz="1800" kern="1200">
          <a:solidFill>
            <a:schemeClr val="tx1"/>
          </a:solidFill>
          <a:latin typeface="+mn-lt"/>
          <a:ea typeface="+mn-ea"/>
          <a:cs typeface="+mn-cs"/>
        </a:defRPr>
      </a:lvl5pPr>
      <a:lvl6pPr marL="2286000" algn="l" defTabSz="914400" rtl="0" eaLnBrk="1" latinLnBrk="0" hangingPunct="1">
        <a:defRPr lang="fr-FR" sz="1800" kern="1200">
          <a:solidFill>
            <a:schemeClr val="tx1"/>
          </a:solidFill>
          <a:latin typeface="+mn-lt"/>
          <a:ea typeface="+mn-ea"/>
          <a:cs typeface="+mn-cs"/>
        </a:defRPr>
      </a:lvl6pPr>
      <a:lvl7pPr marL="2743200" algn="l" defTabSz="914400" rtl="0" eaLnBrk="1" latinLnBrk="0" hangingPunct="1">
        <a:defRPr lang="fr-FR" sz="1800" kern="1200">
          <a:solidFill>
            <a:schemeClr val="tx1"/>
          </a:solidFill>
          <a:latin typeface="+mn-lt"/>
          <a:ea typeface="+mn-ea"/>
          <a:cs typeface="+mn-cs"/>
        </a:defRPr>
      </a:lvl7pPr>
      <a:lvl8pPr marL="3200400" algn="l" defTabSz="914400" rtl="0" eaLnBrk="1" latinLnBrk="0" hangingPunct="1">
        <a:defRPr lang="fr-FR" sz="1800" kern="1200">
          <a:solidFill>
            <a:schemeClr val="tx1"/>
          </a:solidFill>
          <a:latin typeface="+mn-lt"/>
          <a:ea typeface="+mn-ea"/>
          <a:cs typeface="+mn-cs"/>
        </a:defRPr>
      </a:lvl8pPr>
      <a:lvl9pPr marL="3657600" algn="l" defTabSz="914400" rtl="0" eaLnBrk="1" latinLnBrk="0" hangingPunct="1">
        <a:defRPr lang="fr-F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379412" y="685800"/>
            <a:ext cx="11961813" cy="3048001"/>
          </a:xfrm>
        </p:spPr>
        <p:txBody>
          <a:bodyPr/>
          <a:lstStyle/>
          <a:p>
            <a:r>
              <a:rPr lang="fr-FR" sz="4000" b="1" dirty="0"/>
              <a:t>WORLD Health, eDUCATION and economy data visualization </a:t>
            </a:r>
            <a:br>
              <a:rPr lang="fr-FR" dirty="0"/>
            </a:br>
            <a:r>
              <a:rPr lang="fr-FR" sz="3200" dirty="0"/>
              <a:t>A web Scraping project </a:t>
            </a:r>
            <a:endParaRPr lang="fr-FR" dirty="0"/>
          </a:p>
        </p:txBody>
      </p:sp>
      <p:sp>
        <p:nvSpPr>
          <p:cNvPr id="3" name="Sous-titre 2"/>
          <p:cNvSpPr>
            <a:spLocks noGrp="1"/>
          </p:cNvSpPr>
          <p:nvPr>
            <p:ph type="subTitle" idx="1"/>
          </p:nvPr>
        </p:nvSpPr>
        <p:spPr>
          <a:xfrm>
            <a:off x="379412" y="4114800"/>
            <a:ext cx="7848600" cy="1143000"/>
          </a:xfrm>
        </p:spPr>
        <p:txBody>
          <a:bodyPr/>
          <a:lstStyle/>
          <a:p>
            <a:r>
              <a:rPr lang="fr-FR" dirty="0">
                <a:solidFill>
                  <a:schemeClr val="tx2"/>
                </a:solidFill>
              </a:rPr>
              <a:t>Mengran Jessie Cui </a:t>
            </a:r>
          </a:p>
          <a:p>
            <a:r>
              <a:rPr lang="fr-FR" dirty="0">
                <a:solidFill>
                  <a:schemeClr val="tx2"/>
                </a:solidFill>
              </a:rPr>
              <a:t>NYC Data Science Academy </a:t>
            </a:r>
          </a:p>
          <a:p>
            <a:r>
              <a:rPr lang="fr-FR" dirty="0">
                <a:solidFill>
                  <a:schemeClr val="tx2"/>
                </a:solidFill>
              </a:rPr>
              <a:t>July 8, 2019 </a:t>
            </a:r>
          </a:p>
        </p:txBody>
      </p:sp>
    </p:spTree>
    <p:extLst>
      <p:ext uri="{BB962C8B-B14F-4D97-AF65-F5344CB8AC3E}">
        <p14:creationId xmlns:p14="http://schemas.microsoft.com/office/powerpoint/2010/main" val="402501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39B7C-9EE3-4EB1-BAB5-3F36233F26F3}"/>
              </a:ext>
            </a:extLst>
          </p:cNvPr>
          <p:cNvSpPr>
            <a:spLocks noGrp="1"/>
          </p:cNvSpPr>
          <p:nvPr>
            <p:ph type="title"/>
          </p:nvPr>
        </p:nvSpPr>
        <p:spPr>
          <a:xfrm>
            <a:off x="1148094" y="-134478"/>
            <a:ext cx="9753600" cy="1325562"/>
          </a:xfrm>
        </p:spPr>
        <p:txBody>
          <a:bodyPr/>
          <a:lstStyle/>
          <a:p>
            <a:r>
              <a:rPr lang="en-US" dirty="0">
                <a:solidFill>
                  <a:schemeClr val="tx1">
                    <a:lumMod val="75000"/>
                  </a:schemeClr>
                </a:solidFill>
                <a:ea typeface="Open Sans" panose="020B0606030504020204" pitchFamily="34" charset="0"/>
                <a:cs typeface="Open Sans" panose="020B0606030504020204" pitchFamily="34" charset="0"/>
              </a:rPr>
              <a:t>People and Health</a:t>
            </a:r>
            <a:endParaRPr lang="en-US" dirty="0"/>
          </a:p>
        </p:txBody>
      </p:sp>
      <p:grpSp>
        <p:nvGrpSpPr>
          <p:cNvPr id="4" name="Group 3">
            <a:extLst>
              <a:ext uri="{FF2B5EF4-FFF2-40B4-BE49-F238E27FC236}">
                <a16:creationId xmlns:a16="http://schemas.microsoft.com/office/drawing/2014/main" id="{BE88BD60-0DD8-40A3-B652-33EFA69AF6FC}"/>
              </a:ext>
            </a:extLst>
          </p:cNvPr>
          <p:cNvGrpSpPr/>
          <p:nvPr/>
        </p:nvGrpSpPr>
        <p:grpSpPr>
          <a:xfrm>
            <a:off x="1233352" y="1182305"/>
            <a:ext cx="3262567" cy="4137050"/>
            <a:chOff x="1960295" y="546652"/>
            <a:chExt cx="3263417" cy="4138126"/>
          </a:xfrm>
        </p:grpSpPr>
        <p:grpSp>
          <p:nvGrpSpPr>
            <p:cNvPr id="5" name="Group 4">
              <a:extLst>
                <a:ext uri="{FF2B5EF4-FFF2-40B4-BE49-F238E27FC236}">
                  <a16:creationId xmlns:a16="http://schemas.microsoft.com/office/drawing/2014/main" id="{2902272A-CD26-4E1C-B757-148278707A36}"/>
                </a:ext>
              </a:extLst>
            </p:cNvPr>
            <p:cNvGrpSpPr/>
            <p:nvPr/>
          </p:nvGrpSpPr>
          <p:grpSpPr>
            <a:xfrm>
              <a:off x="2002972" y="546652"/>
              <a:ext cx="2976336" cy="1774856"/>
              <a:chOff x="3251200" y="2085167"/>
              <a:chExt cx="2976336" cy="1774856"/>
            </a:xfrm>
          </p:grpSpPr>
          <p:sp>
            <p:nvSpPr>
              <p:cNvPr id="10" name="TextBox 9">
                <a:extLst>
                  <a:ext uri="{FF2B5EF4-FFF2-40B4-BE49-F238E27FC236}">
                    <a16:creationId xmlns:a16="http://schemas.microsoft.com/office/drawing/2014/main" id="{8B99F919-0710-46C0-AEDE-D251769EF270}"/>
                  </a:ext>
                </a:extLst>
              </p:cNvPr>
              <p:cNvSpPr txBox="1"/>
              <p:nvPr/>
            </p:nvSpPr>
            <p:spPr>
              <a:xfrm>
                <a:off x="3251200" y="2085167"/>
                <a:ext cx="816249" cy="769313"/>
              </a:xfrm>
              <a:prstGeom prst="rect">
                <a:avLst/>
              </a:prstGeom>
              <a:noFill/>
            </p:spPr>
            <p:txBody>
              <a:bodyPr wrap="none" rtlCol="0">
                <a:spAutoFit/>
              </a:bodyPr>
              <a:lstStyle/>
              <a:p>
                <a:r>
                  <a:rPr lang="en-US" sz="4399" b="1" dirty="0">
                    <a:solidFill>
                      <a:schemeClr val="accent6">
                        <a:lumMod val="75000"/>
                      </a:schemeClr>
                    </a:solidFill>
                  </a:rPr>
                  <a:t>01</a:t>
                </a:r>
              </a:p>
            </p:txBody>
          </p:sp>
          <p:sp>
            <p:nvSpPr>
              <p:cNvPr id="11" name="TextBox 10">
                <a:extLst>
                  <a:ext uri="{FF2B5EF4-FFF2-40B4-BE49-F238E27FC236}">
                    <a16:creationId xmlns:a16="http://schemas.microsoft.com/office/drawing/2014/main" id="{FC4A0184-487E-470F-B267-073848B7F5F1}"/>
                  </a:ext>
                </a:extLst>
              </p:cNvPr>
              <p:cNvSpPr txBox="1"/>
              <p:nvPr/>
            </p:nvSpPr>
            <p:spPr>
              <a:xfrm>
                <a:off x="3251200" y="2884270"/>
                <a:ext cx="1149973" cy="369300"/>
              </a:xfrm>
              <a:prstGeom prst="rect">
                <a:avLst/>
              </a:prstGeom>
              <a:noFill/>
            </p:spPr>
            <p:txBody>
              <a:bodyPr wrap="none" rtlCol="0">
                <a:spAutoFit/>
              </a:bodyPr>
              <a:lstStyle/>
              <a:p>
                <a:r>
                  <a:rPr lang="en-US" sz="1799" b="1" dirty="0">
                    <a:solidFill>
                      <a:schemeClr val="tx2"/>
                    </a:solidFill>
                  </a:rPr>
                  <a:t>Mortality</a:t>
                </a:r>
              </a:p>
            </p:txBody>
          </p:sp>
          <p:sp>
            <p:nvSpPr>
              <p:cNvPr id="12" name="TextBox 11">
                <a:extLst>
                  <a:ext uri="{FF2B5EF4-FFF2-40B4-BE49-F238E27FC236}">
                    <a16:creationId xmlns:a16="http://schemas.microsoft.com/office/drawing/2014/main" id="{6F40DC86-6A3C-44B1-920A-494BDF44BEEF}"/>
                  </a:ext>
                </a:extLst>
              </p:cNvPr>
              <p:cNvSpPr txBox="1"/>
              <p:nvPr/>
            </p:nvSpPr>
            <p:spPr>
              <a:xfrm>
                <a:off x="3251200" y="3336667"/>
                <a:ext cx="2976336" cy="523356"/>
              </a:xfrm>
              <a:prstGeom prst="rect">
                <a:avLst/>
              </a:prstGeom>
              <a:noFill/>
            </p:spPr>
            <p:txBody>
              <a:bodyPr wrap="square" rtlCol="0">
                <a:spAutoFit/>
              </a:bodyPr>
              <a:lstStyle/>
              <a:p>
                <a:pPr marL="171450" indent="-171450" algn="just">
                  <a:buFont typeface="Arial" panose="020B0604020202020204" pitchFamily="34" charset="0"/>
                  <a:buChar char="•"/>
                </a:pPr>
                <a:r>
                  <a:rPr lang="en-US" sz="1400" dirty="0">
                    <a:solidFill>
                      <a:schemeClr val="tx2"/>
                    </a:solidFill>
                  </a:rPr>
                  <a:t>Maternal mortality rate </a:t>
                </a:r>
              </a:p>
              <a:p>
                <a:pPr marL="171450" indent="-171450" algn="just">
                  <a:buFont typeface="Arial" panose="020B0604020202020204" pitchFamily="34" charset="0"/>
                  <a:buChar char="•"/>
                </a:pPr>
                <a:r>
                  <a:rPr lang="en-US" sz="1400" dirty="0">
                    <a:solidFill>
                      <a:schemeClr val="tx2"/>
                    </a:solidFill>
                  </a:rPr>
                  <a:t>Infant mortality rate </a:t>
                </a:r>
              </a:p>
            </p:txBody>
          </p:sp>
        </p:grpSp>
        <p:grpSp>
          <p:nvGrpSpPr>
            <p:cNvPr id="6" name="Group 5">
              <a:extLst>
                <a:ext uri="{FF2B5EF4-FFF2-40B4-BE49-F238E27FC236}">
                  <a16:creationId xmlns:a16="http://schemas.microsoft.com/office/drawing/2014/main" id="{664C1435-07D4-44C8-8BDD-6A21414CAA5D}"/>
                </a:ext>
              </a:extLst>
            </p:cNvPr>
            <p:cNvGrpSpPr/>
            <p:nvPr/>
          </p:nvGrpSpPr>
          <p:grpSpPr>
            <a:xfrm>
              <a:off x="1960295" y="2856516"/>
              <a:ext cx="3263417" cy="1828262"/>
              <a:chOff x="3208523" y="1579259"/>
              <a:chExt cx="3263417" cy="1828262"/>
            </a:xfrm>
          </p:grpSpPr>
          <p:sp>
            <p:nvSpPr>
              <p:cNvPr id="7" name="TextBox 6">
                <a:extLst>
                  <a:ext uri="{FF2B5EF4-FFF2-40B4-BE49-F238E27FC236}">
                    <a16:creationId xmlns:a16="http://schemas.microsoft.com/office/drawing/2014/main" id="{BEA560B4-3B81-47E9-818E-A771C768232A}"/>
                  </a:ext>
                </a:extLst>
              </p:cNvPr>
              <p:cNvSpPr txBox="1"/>
              <p:nvPr/>
            </p:nvSpPr>
            <p:spPr>
              <a:xfrm>
                <a:off x="3251200" y="1579259"/>
                <a:ext cx="816249" cy="769313"/>
              </a:xfrm>
              <a:prstGeom prst="rect">
                <a:avLst/>
              </a:prstGeom>
              <a:noFill/>
            </p:spPr>
            <p:txBody>
              <a:bodyPr wrap="none" rtlCol="0">
                <a:spAutoFit/>
              </a:bodyPr>
              <a:lstStyle/>
              <a:p>
                <a:r>
                  <a:rPr lang="en-US" sz="4399" b="1" dirty="0">
                    <a:solidFill>
                      <a:schemeClr val="accent3">
                        <a:lumMod val="75000"/>
                      </a:schemeClr>
                    </a:solidFill>
                  </a:rPr>
                  <a:t>04</a:t>
                </a:r>
              </a:p>
            </p:txBody>
          </p:sp>
          <p:sp>
            <p:nvSpPr>
              <p:cNvPr id="8" name="TextBox 7">
                <a:extLst>
                  <a:ext uri="{FF2B5EF4-FFF2-40B4-BE49-F238E27FC236}">
                    <a16:creationId xmlns:a16="http://schemas.microsoft.com/office/drawing/2014/main" id="{FC78D1D6-6A84-4EC9-8166-D67425C498BE}"/>
                  </a:ext>
                </a:extLst>
              </p:cNvPr>
              <p:cNvSpPr txBox="1"/>
              <p:nvPr/>
            </p:nvSpPr>
            <p:spPr>
              <a:xfrm>
                <a:off x="3251200" y="2431768"/>
                <a:ext cx="2320470" cy="369300"/>
              </a:xfrm>
              <a:prstGeom prst="rect">
                <a:avLst/>
              </a:prstGeom>
              <a:noFill/>
            </p:spPr>
            <p:txBody>
              <a:bodyPr wrap="none" rtlCol="0">
                <a:spAutoFit/>
              </a:bodyPr>
              <a:lstStyle/>
              <a:p>
                <a:r>
                  <a:rPr lang="en-US" sz="1799" b="1" dirty="0">
                    <a:solidFill>
                      <a:schemeClr val="tx2"/>
                    </a:solidFill>
                  </a:rPr>
                  <a:t>Health expenditure</a:t>
                </a:r>
              </a:p>
            </p:txBody>
          </p:sp>
          <p:sp>
            <p:nvSpPr>
              <p:cNvPr id="9" name="TextBox 8">
                <a:extLst>
                  <a:ext uri="{FF2B5EF4-FFF2-40B4-BE49-F238E27FC236}">
                    <a16:creationId xmlns:a16="http://schemas.microsoft.com/office/drawing/2014/main" id="{F4F0642B-58B9-4455-92EE-247359A36BF0}"/>
                  </a:ext>
                </a:extLst>
              </p:cNvPr>
              <p:cNvSpPr txBox="1"/>
              <p:nvPr/>
            </p:nvSpPr>
            <p:spPr>
              <a:xfrm>
                <a:off x="3208523" y="2884165"/>
                <a:ext cx="3263417" cy="523356"/>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tx2"/>
                    </a:solidFill>
                  </a:rPr>
                  <a:t>Health expenditure by $ </a:t>
                </a:r>
              </a:p>
              <a:p>
                <a:pPr marL="171450" indent="-171450">
                  <a:buFont typeface="Arial" panose="020B0604020202020204" pitchFamily="34" charset="0"/>
                  <a:buChar char="•"/>
                </a:pPr>
                <a:r>
                  <a:rPr lang="en-US" sz="1400" dirty="0">
                    <a:solidFill>
                      <a:schemeClr val="tx2"/>
                    </a:solidFill>
                  </a:rPr>
                  <a:t>Health expenditure by % of GDP </a:t>
                </a:r>
              </a:p>
            </p:txBody>
          </p:sp>
        </p:grpSp>
      </p:grpSp>
      <p:grpSp>
        <p:nvGrpSpPr>
          <p:cNvPr id="13" name="Group 12">
            <a:extLst>
              <a:ext uri="{FF2B5EF4-FFF2-40B4-BE49-F238E27FC236}">
                <a16:creationId xmlns:a16="http://schemas.microsoft.com/office/drawing/2014/main" id="{7681337E-3549-4C87-9282-A6E240A91172}"/>
              </a:ext>
            </a:extLst>
          </p:cNvPr>
          <p:cNvGrpSpPr/>
          <p:nvPr/>
        </p:nvGrpSpPr>
        <p:grpSpPr>
          <a:xfrm>
            <a:off x="4605044" y="1187179"/>
            <a:ext cx="6823368" cy="5424838"/>
            <a:chOff x="2001383" y="551527"/>
            <a:chExt cx="5376964" cy="5426251"/>
          </a:xfrm>
        </p:grpSpPr>
        <p:grpSp>
          <p:nvGrpSpPr>
            <p:cNvPr id="14" name="Group 13">
              <a:extLst>
                <a:ext uri="{FF2B5EF4-FFF2-40B4-BE49-F238E27FC236}">
                  <a16:creationId xmlns:a16="http://schemas.microsoft.com/office/drawing/2014/main" id="{F70D4825-669A-44D4-8CD4-E41A75D2F48D}"/>
                </a:ext>
              </a:extLst>
            </p:cNvPr>
            <p:cNvGrpSpPr/>
            <p:nvPr/>
          </p:nvGrpSpPr>
          <p:grpSpPr>
            <a:xfrm>
              <a:off x="2001384" y="551527"/>
              <a:ext cx="3205542" cy="2200981"/>
              <a:chOff x="3249612" y="2090042"/>
              <a:chExt cx="3205542" cy="2200981"/>
            </a:xfrm>
          </p:grpSpPr>
          <p:sp>
            <p:nvSpPr>
              <p:cNvPr id="19" name="TextBox 18">
                <a:extLst>
                  <a:ext uri="{FF2B5EF4-FFF2-40B4-BE49-F238E27FC236}">
                    <a16:creationId xmlns:a16="http://schemas.microsoft.com/office/drawing/2014/main" id="{E2BF0C5E-59E6-4D0F-8C73-D07E6448CA04}"/>
                  </a:ext>
                </a:extLst>
              </p:cNvPr>
              <p:cNvSpPr txBox="1"/>
              <p:nvPr/>
            </p:nvSpPr>
            <p:spPr>
              <a:xfrm>
                <a:off x="3249612" y="2090042"/>
                <a:ext cx="816249" cy="769313"/>
              </a:xfrm>
              <a:prstGeom prst="rect">
                <a:avLst/>
              </a:prstGeom>
              <a:noFill/>
            </p:spPr>
            <p:txBody>
              <a:bodyPr wrap="none" rtlCol="0">
                <a:spAutoFit/>
              </a:bodyPr>
              <a:lstStyle/>
              <a:p>
                <a:r>
                  <a:rPr lang="en-US" sz="4399" b="1" dirty="0">
                    <a:solidFill>
                      <a:schemeClr val="accent5">
                        <a:lumMod val="75000"/>
                      </a:schemeClr>
                    </a:solidFill>
                  </a:rPr>
                  <a:t>02</a:t>
                </a:r>
              </a:p>
            </p:txBody>
          </p:sp>
          <p:sp>
            <p:nvSpPr>
              <p:cNvPr id="20" name="TextBox 19">
                <a:extLst>
                  <a:ext uri="{FF2B5EF4-FFF2-40B4-BE49-F238E27FC236}">
                    <a16:creationId xmlns:a16="http://schemas.microsoft.com/office/drawing/2014/main" id="{F3812274-C25B-4767-B2BC-0383F85BCF1A}"/>
                  </a:ext>
                </a:extLst>
              </p:cNvPr>
              <p:cNvSpPr txBox="1"/>
              <p:nvPr/>
            </p:nvSpPr>
            <p:spPr>
              <a:xfrm>
                <a:off x="3251200" y="2884270"/>
                <a:ext cx="3203954" cy="369300"/>
              </a:xfrm>
              <a:prstGeom prst="rect">
                <a:avLst/>
              </a:prstGeom>
              <a:noFill/>
            </p:spPr>
            <p:txBody>
              <a:bodyPr wrap="none" rtlCol="0">
                <a:spAutoFit/>
              </a:bodyPr>
              <a:lstStyle/>
              <a:p>
                <a:r>
                  <a:rPr lang="en-US" sz="1799" b="1" dirty="0">
                    <a:solidFill>
                      <a:schemeClr val="tx2"/>
                    </a:solidFill>
                  </a:rPr>
                  <a:t>Life expectancy and aging</a:t>
                </a:r>
              </a:p>
            </p:txBody>
          </p:sp>
          <p:sp>
            <p:nvSpPr>
              <p:cNvPr id="21" name="TextBox 20">
                <a:extLst>
                  <a:ext uri="{FF2B5EF4-FFF2-40B4-BE49-F238E27FC236}">
                    <a16:creationId xmlns:a16="http://schemas.microsoft.com/office/drawing/2014/main" id="{E2C89800-A155-484D-9641-5DBB4C88C2DC}"/>
                  </a:ext>
                </a:extLst>
              </p:cNvPr>
              <p:cNvSpPr txBox="1"/>
              <p:nvPr/>
            </p:nvSpPr>
            <p:spPr>
              <a:xfrm>
                <a:off x="3251200" y="3336668"/>
                <a:ext cx="2976336" cy="954355"/>
              </a:xfrm>
              <a:prstGeom prst="rect">
                <a:avLst/>
              </a:prstGeom>
              <a:noFill/>
            </p:spPr>
            <p:txBody>
              <a:bodyPr wrap="square" rtlCol="0">
                <a:spAutoFit/>
              </a:bodyPr>
              <a:lstStyle/>
              <a:p>
                <a:pPr marL="171450" indent="-171450" algn="just">
                  <a:buFont typeface="Arial" panose="020B0604020202020204" pitchFamily="34" charset="0"/>
                  <a:buChar char="•"/>
                </a:pPr>
                <a:r>
                  <a:rPr lang="en-US" sz="1400" dirty="0">
                    <a:solidFill>
                      <a:schemeClr val="tx2"/>
                    </a:solidFill>
                  </a:rPr>
                  <a:t>Life expectancy at birth </a:t>
                </a:r>
              </a:p>
              <a:p>
                <a:pPr marL="171450" indent="-171450" algn="just">
                  <a:buFont typeface="Arial" panose="020B0604020202020204" pitchFamily="34" charset="0"/>
                  <a:buChar char="•"/>
                </a:pPr>
                <a:r>
                  <a:rPr lang="en-US" sz="1400" dirty="0">
                    <a:solidFill>
                      <a:schemeClr val="tx2"/>
                    </a:solidFill>
                  </a:rPr>
                  <a:t>Population growth rate </a:t>
                </a:r>
              </a:p>
              <a:p>
                <a:pPr marL="171450" indent="-171450" algn="just">
                  <a:buFont typeface="Arial" panose="020B0604020202020204" pitchFamily="34" charset="0"/>
                  <a:buChar char="•"/>
                </a:pPr>
                <a:r>
                  <a:rPr lang="en-US" sz="1400" dirty="0">
                    <a:solidFill>
                      <a:schemeClr val="tx2"/>
                    </a:solidFill>
                  </a:rPr>
                  <a:t>Median age </a:t>
                </a:r>
              </a:p>
              <a:p>
                <a:pPr marL="171450" indent="-171450" algn="just">
                  <a:buFont typeface="Arial" panose="020B0604020202020204" pitchFamily="34" charset="0"/>
                  <a:buChar char="•"/>
                </a:pPr>
                <a:r>
                  <a:rPr lang="en-US" sz="1400" dirty="0">
                    <a:solidFill>
                      <a:schemeClr val="tx2"/>
                    </a:solidFill>
                  </a:rPr>
                  <a:t>Total fertility rate </a:t>
                </a:r>
              </a:p>
            </p:txBody>
          </p:sp>
        </p:grpSp>
        <p:grpSp>
          <p:nvGrpSpPr>
            <p:cNvPr id="15" name="Group 14">
              <a:extLst>
                <a:ext uri="{FF2B5EF4-FFF2-40B4-BE49-F238E27FC236}">
                  <a16:creationId xmlns:a16="http://schemas.microsoft.com/office/drawing/2014/main" id="{91174D06-0FC4-4268-9E17-DC49860460A0}"/>
                </a:ext>
              </a:extLst>
            </p:cNvPr>
            <p:cNvGrpSpPr/>
            <p:nvPr/>
          </p:nvGrpSpPr>
          <p:grpSpPr>
            <a:xfrm>
              <a:off x="2001383" y="2856517"/>
              <a:ext cx="5376964" cy="3121261"/>
              <a:chOff x="3249611" y="1579260"/>
              <a:chExt cx="5376964" cy="3121261"/>
            </a:xfrm>
          </p:grpSpPr>
          <p:sp>
            <p:nvSpPr>
              <p:cNvPr id="16" name="TextBox 15">
                <a:extLst>
                  <a:ext uri="{FF2B5EF4-FFF2-40B4-BE49-F238E27FC236}">
                    <a16:creationId xmlns:a16="http://schemas.microsoft.com/office/drawing/2014/main" id="{30D357C0-A918-4E38-AA02-1ECE1321EDAA}"/>
                  </a:ext>
                </a:extLst>
              </p:cNvPr>
              <p:cNvSpPr txBox="1"/>
              <p:nvPr/>
            </p:nvSpPr>
            <p:spPr>
              <a:xfrm>
                <a:off x="3249612" y="1579260"/>
                <a:ext cx="816249" cy="769313"/>
              </a:xfrm>
              <a:prstGeom prst="rect">
                <a:avLst/>
              </a:prstGeom>
              <a:noFill/>
            </p:spPr>
            <p:txBody>
              <a:bodyPr wrap="none" rtlCol="0">
                <a:spAutoFit/>
              </a:bodyPr>
              <a:lstStyle/>
              <a:p>
                <a:r>
                  <a:rPr lang="en-US" sz="4399" b="1" dirty="0">
                    <a:solidFill>
                      <a:schemeClr val="accent2">
                        <a:lumMod val="75000"/>
                      </a:schemeClr>
                    </a:solidFill>
                  </a:rPr>
                  <a:t>05</a:t>
                </a:r>
              </a:p>
            </p:txBody>
          </p:sp>
          <p:sp>
            <p:nvSpPr>
              <p:cNvPr id="17" name="TextBox 16">
                <a:extLst>
                  <a:ext uri="{FF2B5EF4-FFF2-40B4-BE49-F238E27FC236}">
                    <a16:creationId xmlns:a16="http://schemas.microsoft.com/office/drawing/2014/main" id="{B025EA3B-168D-4463-92BD-C2B167C885E1}"/>
                  </a:ext>
                </a:extLst>
              </p:cNvPr>
              <p:cNvSpPr txBox="1"/>
              <p:nvPr/>
            </p:nvSpPr>
            <p:spPr>
              <a:xfrm>
                <a:off x="3249611" y="2233047"/>
                <a:ext cx="5376964" cy="646242"/>
              </a:xfrm>
              <a:prstGeom prst="rect">
                <a:avLst/>
              </a:prstGeom>
              <a:noFill/>
            </p:spPr>
            <p:txBody>
              <a:bodyPr wrap="square" rtlCol="0">
                <a:spAutoFit/>
              </a:bodyPr>
              <a:lstStyle/>
              <a:p>
                <a:r>
                  <a:rPr lang="en-US" sz="1799" b="1" dirty="0">
                    <a:solidFill>
                      <a:schemeClr val="tx2"/>
                    </a:solidFill>
                  </a:rPr>
                  <a:t>The question: Does higher health expenditure necessarily  help solving these 8 areas of health concern/problems? </a:t>
                </a:r>
              </a:p>
            </p:txBody>
          </p:sp>
          <p:sp>
            <p:nvSpPr>
              <p:cNvPr id="18" name="TextBox 17">
                <a:extLst>
                  <a:ext uri="{FF2B5EF4-FFF2-40B4-BE49-F238E27FC236}">
                    <a16:creationId xmlns:a16="http://schemas.microsoft.com/office/drawing/2014/main" id="{B7712E06-EA36-45D6-B293-563B3F3B4976}"/>
                  </a:ext>
                </a:extLst>
              </p:cNvPr>
              <p:cNvSpPr txBox="1"/>
              <p:nvPr/>
            </p:nvSpPr>
            <p:spPr>
              <a:xfrm>
                <a:off x="3249611" y="2884166"/>
                <a:ext cx="3935829" cy="1816355"/>
              </a:xfrm>
              <a:prstGeom prst="rect">
                <a:avLst/>
              </a:prstGeom>
              <a:noFill/>
            </p:spPr>
            <p:txBody>
              <a:bodyPr wrap="square" rtlCol="0">
                <a:spAutoFit/>
              </a:bodyPr>
              <a:lstStyle/>
              <a:p>
                <a:pPr marL="228600" indent="-228600" algn="just">
                  <a:buFont typeface="+mj-lt"/>
                  <a:buAutoNum type="arabicParenR"/>
                </a:pPr>
                <a:r>
                  <a:rPr lang="en-US" sz="1400" dirty="0">
                    <a:solidFill>
                      <a:schemeClr val="tx2"/>
                    </a:solidFill>
                  </a:rPr>
                  <a:t>Maternal mortality</a:t>
                </a:r>
              </a:p>
              <a:p>
                <a:pPr marL="228600" indent="-228600" algn="just">
                  <a:buFont typeface="+mj-lt"/>
                  <a:buAutoNum type="arabicParenR"/>
                </a:pPr>
                <a:r>
                  <a:rPr lang="en-US" sz="1400" dirty="0">
                    <a:solidFill>
                      <a:schemeClr val="tx2"/>
                    </a:solidFill>
                  </a:rPr>
                  <a:t>Infant mortality</a:t>
                </a:r>
              </a:p>
              <a:p>
                <a:pPr marL="228600" indent="-228600" algn="just">
                  <a:buFont typeface="+mj-lt"/>
                  <a:buAutoNum type="arabicParenR"/>
                </a:pPr>
                <a:r>
                  <a:rPr lang="en-US" sz="1400" dirty="0">
                    <a:solidFill>
                      <a:schemeClr val="tx2"/>
                    </a:solidFill>
                  </a:rPr>
                  <a:t>Life expectancy at birth </a:t>
                </a:r>
              </a:p>
              <a:p>
                <a:pPr marL="228600" indent="-228600" algn="just">
                  <a:buFont typeface="+mj-lt"/>
                  <a:buAutoNum type="arabicParenR"/>
                </a:pPr>
                <a:r>
                  <a:rPr lang="en-US" sz="1400" dirty="0">
                    <a:solidFill>
                      <a:schemeClr val="tx2"/>
                    </a:solidFill>
                  </a:rPr>
                  <a:t>Median age</a:t>
                </a:r>
              </a:p>
              <a:p>
                <a:pPr marL="228600" indent="-228600" algn="just">
                  <a:buFont typeface="+mj-lt"/>
                  <a:buAutoNum type="arabicParenR"/>
                </a:pPr>
                <a:r>
                  <a:rPr lang="en-US" sz="1400" dirty="0">
                    <a:solidFill>
                      <a:schemeClr val="tx2"/>
                    </a:solidFill>
                  </a:rPr>
                  <a:t>Total fertility rate</a:t>
                </a:r>
              </a:p>
              <a:p>
                <a:pPr marL="228600" indent="-228600" algn="just">
                  <a:buFont typeface="+mj-lt"/>
                  <a:buAutoNum type="arabicParenR"/>
                </a:pPr>
                <a:r>
                  <a:rPr lang="en-US" sz="1400" dirty="0">
                    <a:solidFill>
                      <a:schemeClr val="tx2"/>
                    </a:solidFill>
                  </a:rPr>
                  <a:t>HIV/AIDS adult prevalence rate </a:t>
                </a:r>
              </a:p>
              <a:p>
                <a:pPr marL="228600" indent="-228600" algn="just">
                  <a:buFont typeface="+mj-lt"/>
                  <a:buAutoNum type="arabicParenR"/>
                </a:pPr>
                <a:r>
                  <a:rPr lang="en-US" sz="1400" dirty="0">
                    <a:solidFill>
                      <a:schemeClr val="tx2"/>
                    </a:solidFill>
                  </a:rPr>
                  <a:t>Obesity - adult prevalence rate</a:t>
                </a:r>
              </a:p>
              <a:p>
                <a:pPr marL="228600" indent="-228600" algn="just">
                  <a:buFont typeface="+mj-lt"/>
                  <a:buAutoNum type="arabicParenR"/>
                </a:pPr>
                <a:r>
                  <a:rPr lang="en-US" sz="1400" dirty="0">
                    <a:solidFill>
                      <a:schemeClr val="tx2"/>
                    </a:solidFill>
                  </a:rPr>
                  <a:t>Children under the age of 5 years underweight</a:t>
                </a:r>
              </a:p>
            </p:txBody>
          </p:sp>
        </p:grpSp>
      </p:grpSp>
      <p:grpSp>
        <p:nvGrpSpPr>
          <p:cNvPr id="23" name="Group 22">
            <a:extLst>
              <a:ext uri="{FF2B5EF4-FFF2-40B4-BE49-F238E27FC236}">
                <a16:creationId xmlns:a16="http://schemas.microsoft.com/office/drawing/2014/main" id="{C50BC904-ACF2-42A3-8094-B6D99142E641}"/>
              </a:ext>
            </a:extLst>
          </p:cNvPr>
          <p:cNvGrpSpPr/>
          <p:nvPr/>
        </p:nvGrpSpPr>
        <p:grpSpPr>
          <a:xfrm>
            <a:off x="8176363" y="1182304"/>
            <a:ext cx="3252048" cy="1558953"/>
            <a:chOff x="3262759" y="2072627"/>
            <a:chExt cx="3252895" cy="1559359"/>
          </a:xfrm>
        </p:grpSpPr>
        <p:sp>
          <p:nvSpPr>
            <p:cNvPr id="28" name="TextBox 27">
              <a:extLst>
                <a:ext uri="{FF2B5EF4-FFF2-40B4-BE49-F238E27FC236}">
                  <a16:creationId xmlns:a16="http://schemas.microsoft.com/office/drawing/2014/main" id="{410A7BEB-405A-42CE-9352-BFC58CAB4529}"/>
                </a:ext>
              </a:extLst>
            </p:cNvPr>
            <p:cNvSpPr txBox="1"/>
            <p:nvPr/>
          </p:nvSpPr>
          <p:spPr>
            <a:xfrm>
              <a:off x="3262759" y="2072627"/>
              <a:ext cx="816249" cy="769313"/>
            </a:xfrm>
            <a:prstGeom prst="rect">
              <a:avLst/>
            </a:prstGeom>
            <a:noFill/>
          </p:spPr>
          <p:txBody>
            <a:bodyPr wrap="none" rtlCol="0">
              <a:spAutoFit/>
            </a:bodyPr>
            <a:lstStyle/>
            <a:p>
              <a:r>
                <a:rPr lang="en-US" sz="4399" b="1" dirty="0">
                  <a:solidFill>
                    <a:schemeClr val="accent4">
                      <a:lumMod val="75000"/>
                    </a:schemeClr>
                  </a:solidFill>
                </a:rPr>
                <a:t>03</a:t>
              </a:r>
            </a:p>
          </p:txBody>
        </p:sp>
        <p:sp>
          <p:nvSpPr>
            <p:cNvPr id="29" name="TextBox 28">
              <a:extLst>
                <a:ext uri="{FF2B5EF4-FFF2-40B4-BE49-F238E27FC236}">
                  <a16:creationId xmlns:a16="http://schemas.microsoft.com/office/drawing/2014/main" id="{D47F9C6C-C8E2-4F08-84A8-E6F4BD9F4FBC}"/>
                </a:ext>
              </a:extLst>
            </p:cNvPr>
            <p:cNvSpPr txBox="1"/>
            <p:nvPr/>
          </p:nvSpPr>
          <p:spPr>
            <a:xfrm>
              <a:off x="3314421" y="2871731"/>
              <a:ext cx="1190059" cy="369300"/>
            </a:xfrm>
            <a:prstGeom prst="rect">
              <a:avLst/>
            </a:prstGeom>
            <a:noFill/>
          </p:spPr>
          <p:txBody>
            <a:bodyPr wrap="none" rtlCol="0">
              <a:spAutoFit/>
            </a:bodyPr>
            <a:lstStyle/>
            <a:p>
              <a:r>
                <a:rPr lang="en-US" sz="1799" b="1" cap="all" dirty="0">
                  <a:solidFill>
                    <a:schemeClr val="tx2"/>
                  </a:solidFill>
                </a:rPr>
                <a:t>HIV/AIDS</a:t>
              </a:r>
            </a:p>
          </p:txBody>
        </p:sp>
        <p:sp>
          <p:nvSpPr>
            <p:cNvPr id="30" name="TextBox 29">
              <a:extLst>
                <a:ext uri="{FF2B5EF4-FFF2-40B4-BE49-F238E27FC236}">
                  <a16:creationId xmlns:a16="http://schemas.microsoft.com/office/drawing/2014/main" id="{CB4DAA6B-7407-4CB4-8191-F5F7064EA76F}"/>
                </a:ext>
              </a:extLst>
            </p:cNvPr>
            <p:cNvSpPr txBox="1"/>
            <p:nvPr/>
          </p:nvSpPr>
          <p:spPr>
            <a:xfrm>
              <a:off x="3314421" y="3324129"/>
              <a:ext cx="3201233" cy="307857"/>
            </a:xfrm>
            <a:prstGeom prst="rect">
              <a:avLst/>
            </a:prstGeom>
            <a:noFill/>
          </p:spPr>
          <p:txBody>
            <a:bodyPr wrap="square" rtlCol="0">
              <a:spAutoFit/>
            </a:bodyPr>
            <a:lstStyle/>
            <a:p>
              <a:pPr marL="171450" indent="-171450">
                <a:buFont typeface="Arial" panose="020B0604020202020204" pitchFamily="34" charset="0"/>
                <a:buChar char="•"/>
              </a:pPr>
              <a:r>
                <a:rPr lang="en-US" sz="1400" dirty="0">
                  <a:solidFill>
                    <a:schemeClr val="tx2"/>
                  </a:solidFill>
                </a:rPr>
                <a:t>HIV/AIDS adult prevalence rate </a:t>
              </a:r>
            </a:p>
          </p:txBody>
        </p:sp>
      </p:grpSp>
    </p:spTree>
    <p:extLst>
      <p:ext uri="{BB962C8B-B14F-4D97-AF65-F5344CB8AC3E}">
        <p14:creationId xmlns:p14="http://schemas.microsoft.com/office/powerpoint/2010/main" val="17023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fr-FR" cap="none" dirty="0"/>
              <a:t>Maternal mortality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6018212" y="208625"/>
            <a:ext cx="6092825" cy="830997"/>
          </a:xfrm>
          <a:prstGeom prst="rect">
            <a:avLst/>
          </a:prstGeom>
          <a:solidFill>
            <a:schemeClr val="bg2">
              <a:lumMod val="20000"/>
              <a:lumOff val="80000"/>
            </a:schemeClr>
          </a:solidFill>
        </p:spPr>
        <p:txBody>
          <a:bodyPr>
            <a:spAutoFit/>
          </a:bodyPr>
          <a:lstStyle/>
          <a:p>
            <a:r>
              <a:rPr lang="en-US" sz="1600" dirty="0">
                <a:solidFill>
                  <a:srgbClr val="707070"/>
                </a:solidFill>
                <a:latin typeface="Arial" panose="020B0604020202020204" pitchFamily="34" charset="0"/>
              </a:rPr>
              <a:t>MMR is the annual number of female deaths per 100,000 live births from any cause related to or aggravated by pregnancy or its management (excluding accidental or incidental causes).</a:t>
            </a:r>
            <a:endParaRPr lang="en-US" sz="1600" dirty="0"/>
          </a:p>
        </p:txBody>
      </p:sp>
      <p:pic>
        <p:nvPicPr>
          <p:cNvPr id="8" name="Content Placeholder 7">
            <a:extLst>
              <a:ext uri="{FF2B5EF4-FFF2-40B4-BE49-F238E27FC236}">
                <a16:creationId xmlns:a16="http://schemas.microsoft.com/office/drawing/2014/main" id="{F57AD7C7-05E0-4EEF-B97D-6DA32E12D94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84412" y="1203311"/>
            <a:ext cx="6781800" cy="5426089"/>
          </a:xfrm>
        </p:spPr>
      </p:pic>
      <p:sp>
        <p:nvSpPr>
          <p:cNvPr id="15" name="TextBox 14">
            <a:extLst>
              <a:ext uri="{FF2B5EF4-FFF2-40B4-BE49-F238E27FC236}">
                <a16:creationId xmlns:a16="http://schemas.microsoft.com/office/drawing/2014/main" id="{D69F8F19-465B-400B-A90C-384C7847324B}"/>
              </a:ext>
            </a:extLst>
          </p:cNvPr>
          <p:cNvSpPr txBox="1"/>
          <p:nvPr/>
        </p:nvSpPr>
        <p:spPr>
          <a:xfrm>
            <a:off x="10928581" y="6015773"/>
            <a:ext cx="816036" cy="584775"/>
          </a:xfrm>
          <a:prstGeom prst="rect">
            <a:avLst/>
          </a:prstGeom>
          <a:noFill/>
        </p:spPr>
        <p:txBody>
          <a:bodyPr wrap="square" rtlCol="0">
            <a:spAutoFit/>
          </a:bodyPr>
          <a:lstStyle/>
          <a:p>
            <a:r>
              <a:rPr lang="en-US" sz="3200" b="1" dirty="0">
                <a:solidFill>
                  <a:schemeClr val="accent6">
                    <a:lumMod val="75000"/>
                  </a:schemeClr>
                </a:solidFill>
              </a:rPr>
              <a:t>01</a:t>
            </a:r>
          </a:p>
        </p:txBody>
      </p:sp>
      <p:sp>
        <p:nvSpPr>
          <p:cNvPr id="16" name="TextBox 15">
            <a:extLst>
              <a:ext uri="{FF2B5EF4-FFF2-40B4-BE49-F238E27FC236}">
                <a16:creationId xmlns:a16="http://schemas.microsoft.com/office/drawing/2014/main" id="{AF5F4976-2F35-4921-8533-5191EDA87FDA}"/>
              </a:ext>
            </a:extLst>
          </p:cNvPr>
          <p:cNvSpPr txBox="1"/>
          <p:nvPr/>
        </p:nvSpPr>
        <p:spPr>
          <a:xfrm>
            <a:off x="10928581" y="6444798"/>
            <a:ext cx="1159292" cy="369204"/>
          </a:xfrm>
          <a:prstGeom prst="rect">
            <a:avLst/>
          </a:prstGeom>
          <a:noFill/>
        </p:spPr>
        <p:txBody>
          <a:bodyPr wrap="none" rtlCol="0">
            <a:spAutoFit/>
          </a:bodyPr>
          <a:lstStyle/>
          <a:p>
            <a:r>
              <a:rPr lang="en-US" sz="1799" b="1" dirty="0">
                <a:solidFill>
                  <a:schemeClr val="tx2"/>
                </a:solidFill>
              </a:rPr>
              <a:t>Mortality</a:t>
            </a:r>
          </a:p>
        </p:txBody>
      </p:sp>
    </p:spTree>
    <p:extLst>
      <p:ext uri="{BB962C8B-B14F-4D97-AF65-F5344CB8AC3E}">
        <p14:creationId xmlns:p14="http://schemas.microsoft.com/office/powerpoint/2010/main" val="254262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fr-FR" cap="none" dirty="0"/>
              <a:t>Maternal mortality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6018212" y="208625"/>
            <a:ext cx="6092825" cy="830997"/>
          </a:xfrm>
          <a:prstGeom prst="rect">
            <a:avLst/>
          </a:prstGeom>
          <a:solidFill>
            <a:schemeClr val="bg2">
              <a:lumMod val="20000"/>
              <a:lumOff val="80000"/>
            </a:schemeClr>
          </a:solidFill>
        </p:spPr>
        <p:txBody>
          <a:bodyPr>
            <a:spAutoFit/>
          </a:bodyPr>
          <a:lstStyle/>
          <a:p>
            <a:r>
              <a:rPr lang="en-US" sz="1600" dirty="0">
                <a:solidFill>
                  <a:srgbClr val="707070"/>
                </a:solidFill>
                <a:latin typeface="Arial" panose="020B0604020202020204" pitchFamily="34" charset="0"/>
              </a:rPr>
              <a:t>MMR is the annual number of female deaths per 100,000 live births from any cause related to or aggravated by pregnancy or its management (excluding accidental or incidental causes).</a:t>
            </a:r>
            <a:endParaRPr lang="en-US" sz="1600" dirty="0"/>
          </a:p>
        </p:txBody>
      </p:sp>
      <p:pic>
        <p:nvPicPr>
          <p:cNvPr id="7" name="Content Placeholder 6">
            <a:extLst>
              <a:ext uri="{FF2B5EF4-FFF2-40B4-BE49-F238E27FC236}">
                <a16:creationId xmlns:a16="http://schemas.microsoft.com/office/drawing/2014/main" id="{D3F74591-7D2E-4DE4-85D2-63728CF2423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1812" y="1581533"/>
            <a:ext cx="5186633" cy="4343400"/>
          </a:xfrm>
        </p:spPr>
      </p:pic>
      <p:pic>
        <p:nvPicPr>
          <p:cNvPr id="10" name="Picture 9">
            <a:extLst>
              <a:ext uri="{FF2B5EF4-FFF2-40B4-BE49-F238E27FC236}">
                <a16:creationId xmlns:a16="http://schemas.microsoft.com/office/drawing/2014/main" id="{3EB07302-F16C-4545-A9F9-5C6AD83266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0612" y="1574137"/>
            <a:ext cx="5186634" cy="4343401"/>
          </a:xfrm>
          <a:prstGeom prst="rect">
            <a:avLst/>
          </a:prstGeom>
        </p:spPr>
      </p:pic>
      <p:sp>
        <p:nvSpPr>
          <p:cNvPr id="13" name="TextBox 12">
            <a:extLst>
              <a:ext uri="{FF2B5EF4-FFF2-40B4-BE49-F238E27FC236}">
                <a16:creationId xmlns:a16="http://schemas.microsoft.com/office/drawing/2014/main" id="{35D10B14-570C-4169-84F1-077CD31E61F6}"/>
              </a:ext>
            </a:extLst>
          </p:cNvPr>
          <p:cNvSpPr txBox="1"/>
          <p:nvPr/>
        </p:nvSpPr>
        <p:spPr>
          <a:xfrm>
            <a:off x="10928581" y="6015773"/>
            <a:ext cx="816036" cy="584775"/>
          </a:xfrm>
          <a:prstGeom prst="rect">
            <a:avLst/>
          </a:prstGeom>
          <a:noFill/>
        </p:spPr>
        <p:txBody>
          <a:bodyPr wrap="square" rtlCol="0">
            <a:spAutoFit/>
          </a:bodyPr>
          <a:lstStyle/>
          <a:p>
            <a:r>
              <a:rPr lang="en-US" sz="3200" b="1" dirty="0">
                <a:solidFill>
                  <a:schemeClr val="accent6">
                    <a:lumMod val="75000"/>
                  </a:schemeClr>
                </a:solidFill>
              </a:rPr>
              <a:t>01</a:t>
            </a:r>
          </a:p>
        </p:txBody>
      </p:sp>
      <p:sp>
        <p:nvSpPr>
          <p:cNvPr id="14" name="TextBox 13">
            <a:extLst>
              <a:ext uri="{FF2B5EF4-FFF2-40B4-BE49-F238E27FC236}">
                <a16:creationId xmlns:a16="http://schemas.microsoft.com/office/drawing/2014/main" id="{B7E48FA9-0A4C-4D91-BB70-B4CDE1466FE4}"/>
              </a:ext>
            </a:extLst>
          </p:cNvPr>
          <p:cNvSpPr txBox="1"/>
          <p:nvPr/>
        </p:nvSpPr>
        <p:spPr>
          <a:xfrm>
            <a:off x="10928581" y="6444798"/>
            <a:ext cx="1159292" cy="369204"/>
          </a:xfrm>
          <a:prstGeom prst="rect">
            <a:avLst/>
          </a:prstGeom>
          <a:noFill/>
        </p:spPr>
        <p:txBody>
          <a:bodyPr wrap="none" rtlCol="0">
            <a:spAutoFit/>
          </a:bodyPr>
          <a:lstStyle/>
          <a:p>
            <a:r>
              <a:rPr lang="en-US" sz="1799" b="1" dirty="0">
                <a:solidFill>
                  <a:schemeClr val="tx2"/>
                </a:solidFill>
              </a:rPr>
              <a:t>Mortality</a:t>
            </a:r>
          </a:p>
        </p:txBody>
      </p:sp>
    </p:spTree>
    <p:extLst>
      <p:ext uri="{BB962C8B-B14F-4D97-AF65-F5344CB8AC3E}">
        <p14:creationId xmlns:p14="http://schemas.microsoft.com/office/powerpoint/2010/main" val="577827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fr-FR" cap="none" dirty="0"/>
              <a:t>I</a:t>
            </a:r>
            <a:r>
              <a:rPr lang="en-US" altLang="zh-CN" cap="none" dirty="0" err="1"/>
              <a:t>nfant</a:t>
            </a:r>
            <a:r>
              <a:rPr lang="fr-FR" cap="none" dirty="0"/>
              <a:t> mortality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256212" y="223736"/>
            <a:ext cx="6778625" cy="830997"/>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Infant mortality rate compares the number of deaths of infants under one year old in a given year per 1,000 live births in the same year. This rate is often used as an indicator of the level of health in a country.</a:t>
            </a:r>
            <a:endParaRPr lang="en-US" sz="1600" dirty="0"/>
          </a:p>
        </p:txBody>
      </p:sp>
      <p:pic>
        <p:nvPicPr>
          <p:cNvPr id="6" name="Content Placeholder 5">
            <a:extLst>
              <a:ext uri="{FF2B5EF4-FFF2-40B4-BE49-F238E27FC236}">
                <a16:creationId xmlns:a16="http://schemas.microsoft.com/office/drawing/2014/main" id="{B45429FC-E2D3-4F3C-9DAF-1883B688BA2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60612" y="1295400"/>
            <a:ext cx="6705599" cy="5290145"/>
          </a:xfrm>
        </p:spPr>
      </p:pic>
      <p:sp>
        <p:nvSpPr>
          <p:cNvPr id="9" name="TextBox 8">
            <a:extLst>
              <a:ext uri="{FF2B5EF4-FFF2-40B4-BE49-F238E27FC236}">
                <a16:creationId xmlns:a16="http://schemas.microsoft.com/office/drawing/2014/main" id="{63FF2F76-B4F8-4975-81E7-B6573C0CAC40}"/>
              </a:ext>
            </a:extLst>
          </p:cNvPr>
          <p:cNvSpPr txBox="1"/>
          <p:nvPr/>
        </p:nvSpPr>
        <p:spPr>
          <a:xfrm>
            <a:off x="10928581" y="6015773"/>
            <a:ext cx="816036" cy="584775"/>
          </a:xfrm>
          <a:prstGeom prst="rect">
            <a:avLst/>
          </a:prstGeom>
          <a:noFill/>
        </p:spPr>
        <p:txBody>
          <a:bodyPr wrap="square" rtlCol="0">
            <a:spAutoFit/>
          </a:bodyPr>
          <a:lstStyle/>
          <a:p>
            <a:r>
              <a:rPr lang="en-US" sz="3200" b="1" dirty="0">
                <a:solidFill>
                  <a:schemeClr val="accent6">
                    <a:lumMod val="75000"/>
                  </a:schemeClr>
                </a:solidFill>
              </a:rPr>
              <a:t>01</a:t>
            </a:r>
          </a:p>
        </p:txBody>
      </p:sp>
      <p:sp>
        <p:nvSpPr>
          <p:cNvPr id="10" name="TextBox 9">
            <a:extLst>
              <a:ext uri="{FF2B5EF4-FFF2-40B4-BE49-F238E27FC236}">
                <a16:creationId xmlns:a16="http://schemas.microsoft.com/office/drawing/2014/main" id="{B8FDB00C-F4C5-4306-AE17-137324AF2E5D}"/>
              </a:ext>
            </a:extLst>
          </p:cNvPr>
          <p:cNvSpPr txBox="1"/>
          <p:nvPr/>
        </p:nvSpPr>
        <p:spPr>
          <a:xfrm>
            <a:off x="10928581" y="6444798"/>
            <a:ext cx="1159292" cy="369204"/>
          </a:xfrm>
          <a:prstGeom prst="rect">
            <a:avLst/>
          </a:prstGeom>
          <a:noFill/>
        </p:spPr>
        <p:txBody>
          <a:bodyPr wrap="none" rtlCol="0">
            <a:spAutoFit/>
          </a:bodyPr>
          <a:lstStyle/>
          <a:p>
            <a:r>
              <a:rPr lang="en-US" sz="1799" b="1" dirty="0">
                <a:solidFill>
                  <a:schemeClr val="tx2"/>
                </a:solidFill>
              </a:rPr>
              <a:t>Mortality</a:t>
            </a:r>
          </a:p>
        </p:txBody>
      </p:sp>
    </p:spTree>
    <p:extLst>
      <p:ext uri="{BB962C8B-B14F-4D97-AF65-F5344CB8AC3E}">
        <p14:creationId xmlns:p14="http://schemas.microsoft.com/office/powerpoint/2010/main" val="242420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fr-FR" cap="none" dirty="0"/>
              <a:t>I</a:t>
            </a:r>
            <a:r>
              <a:rPr lang="en-US" altLang="zh-CN" cap="none" dirty="0" err="1"/>
              <a:t>nfant</a:t>
            </a:r>
            <a:r>
              <a:rPr lang="fr-FR" cap="none" dirty="0"/>
              <a:t> mortality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256212" y="223736"/>
            <a:ext cx="6778625" cy="830997"/>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Infant mortality rate compares the number of deaths of infants under one year old in a given year per 1,000 live births in the same year. This rate is often used as an indicator of the level of health in a country.</a:t>
            </a:r>
            <a:endParaRPr lang="en-US" sz="1600" dirty="0"/>
          </a:p>
        </p:txBody>
      </p:sp>
      <p:pic>
        <p:nvPicPr>
          <p:cNvPr id="8" name="Content Placeholder 7">
            <a:extLst>
              <a:ext uri="{FF2B5EF4-FFF2-40B4-BE49-F238E27FC236}">
                <a16:creationId xmlns:a16="http://schemas.microsoft.com/office/drawing/2014/main" id="{661A6A1D-5E66-4674-B07E-AC5FB157F2B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5612" y="1552057"/>
            <a:ext cx="5368620" cy="4543943"/>
          </a:xfrm>
        </p:spPr>
      </p:pic>
      <p:pic>
        <p:nvPicPr>
          <p:cNvPr id="10" name="Picture 9">
            <a:extLst>
              <a:ext uri="{FF2B5EF4-FFF2-40B4-BE49-F238E27FC236}">
                <a16:creationId xmlns:a16="http://schemas.microsoft.com/office/drawing/2014/main" id="{D833A83D-61B0-48AA-98B6-CD3E6B675C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0612" y="1554162"/>
            <a:ext cx="5368621" cy="4543943"/>
          </a:xfrm>
          <a:prstGeom prst="rect">
            <a:avLst/>
          </a:prstGeom>
        </p:spPr>
      </p:pic>
      <p:sp>
        <p:nvSpPr>
          <p:cNvPr id="13" name="TextBox 12">
            <a:extLst>
              <a:ext uri="{FF2B5EF4-FFF2-40B4-BE49-F238E27FC236}">
                <a16:creationId xmlns:a16="http://schemas.microsoft.com/office/drawing/2014/main" id="{248850E9-39A6-42E6-BBDC-B4378C822BB9}"/>
              </a:ext>
            </a:extLst>
          </p:cNvPr>
          <p:cNvSpPr txBox="1"/>
          <p:nvPr/>
        </p:nvSpPr>
        <p:spPr>
          <a:xfrm>
            <a:off x="10928581" y="6015773"/>
            <a:ext cx="816036" cy="584775"/>
          </a:xfrm>
          <a:prstGeom prst="rect">
            <a:avLst/>
          </a:prstGeom>
          <a:noFill/>
        </p:spPr>
        <p:txBody>
          <a:bodyPr wrap="square" rtlCol="0">
            <a:spAutoFit/>
          </a:bodyPr>
          <a:lstStyle/>
          <a:p>
            <a:r>
              <a:rPr lang="en-US" sz="3200" b="1" dirty="0">
                <a:solidFill>
                  <a:schemeClr val="accent6">
                    <a:lumMod val="75000"/>
                  </a:schemeClr>
                </a:solidFill>
              </a:rPr>
              <a:t>01</a:t>
            </a:r>
          </a:p>
        </p:txBody>
      </p:sp>
      <p:sp>
        <p:nvSpPr>
          <p:cNvPr id="14" name="TextBox 13">
            <a:extLst>
              <a:ext uri="{FF2B5EF4-FFF2-40B4-BE49-F238E27FC236}">
                <a16:creationId xmlns:a16="http://schemas.microsoft.com/office/drawing/2014/main" id="{7E97EED1-C073-4096-B22B-1596E173F422}"/>
              </a:ext>
            </a:extLst>
          </p:cNvPr>
          <p:cNvSpPr txBox="1"/>
          <p:nvPr/>
        </p:nvSpPr>
        <p:spPr>
          <a:xfrm>
            <a:off x="10928581" y="6444798"/>
            <a:ext cx="1159292" cy="369204"/>
          </a:xfrm>
          <a:prstGeom prst="rect">
            <a:avLst/>
          </a:prstGeom>
          <a:noFill/>
        </p:spPr>
        <p:txBody>
          <a:bodyPr wrap="none" rtlCol="0">
            <a:spAutoFit/>
          </a:bodyPr>
          <a:lstStyle/>
          <a:p>
            <a:r>
              <a:rPr lang="en-US" sz="1799" b="1" dirty="0">
                <a:solidFill>
                  <a:schemeClr val="tx2"/>
                </a:solidFill>
              </a:rPr>
              <a:t>Mortality</a:t>
            </a:r>
          </a:p>
        </p:txBody>
      </p:sp>
    </p:spTree>
    <p:extLst>
      <p:ext uri="{BB962C8B-B14F-4D97-AF65-F5344CB8AC3E}">
        <p14:creationId xmlns:p14="http://schemas.microsoft.com/office/powerpoint/2010/main" val="123534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en-US" cap="none" dirty="0"/>
              <a:t>Life expectancy</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027612" y="223736"/>
            <a:ext cx="7007225" cy="1077218"/>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Life expectancy at birth compares the average number of years to be lived by a group of people born in the same year, if mortality at each age remains constant in the future. Life expectancy at birth is also a measure of overall quality of life in a country and summarizes the mortality at all ages.</a:t>
            </a:r>
            <a:endParaRPr lang="en-US" sz="1600" dirty="0"/>
          </a:p>
        </p:txBody>
      </p:sp>
      <p:pic>
        <p:nvPicPr>
          <p:cNvPr id="7" name="Content Placeholder 6">
            <a:extLst>
              <a:ext uri="{FF2B5EF4-FFF2-40B4-BE49-F238E27FC236}">
                <a16:creationId xmlns:a16="http://schemas.microsoft.com/office/drawing/2014/main" id="{82EBF8EF-E792-4A29-A585-BF289D8AF9FC}"/>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03412" y="1371599"/>
            <a:ext cx="7007224" cy="5341865"/>
          </a:xfrm>
        </p:spPr>
      </p:pic>
      <p:sp>
        <p:nvSpPr>
          <p:cNvPr id="11" name="TextBox 10">
            <a:extLst>
              <a:ext uri="{FF2B5EF4-FFF2-40B4-BE49-F238E27FC236}">
                <a16:creationId xmlns:a16="http://schemas.microsoft.com/office/drawing/2014/main" id="{045F3744-C540-43D5-AB46-47AFE7B41A53}"/>
              </a:ext>
            </a:extLst>
          </p:cNvPr>
          <p:cNvSpPr txBox="1"/>
          <p:nvPr/>
        </p:nvSpPr>
        <p:spPr>
          <a:xfrm>
            <a:off x="10514888" y="5943600"/>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12" name="TextBox 11">
            <a:extLst>
              <a:ext uri="{FF2B5EF4-FFF2-40B4-BE49-F238E27FC236}">
                <a16:creationId xmlns:a16="http://schemas.microsoft.com/office/drawing/2014/main" id="{4B8452E1-431D-4572-820C-E40C1A92DB8A}"/>
              </a:ext>
            </a:extLst>
          </p:cNvPr>
          <p:cNvSpPr txBox="1"/>
          <p:nvPr/>
        </p:nvSpPr>
        <p:spPr>
          <a:xfrm>
            <a:off x="10514888" y="6459204"/>
            <a:ext cx="1470274" cy="369204"/>
          </a:xfrm>
          <a:prstGeom prst="rect">
            <a:avLst/>
          </a:prstGeom>
          <a:noFill/>
        </p:spPr>
        <p:txBody>
          <a:bodyPr wrap="none" rtlCol="0">
            <a:spAutoFit/>
          </a:bodyPr>
          <a:lstStyle/>
          <a:p>
            <a:r>
              <a:rPr lang="en-US" sz="1799" b="1" dirty="0">
                <a:solidFill>
                  <a:schemeClr val="tx2"/>
                </a:solidFill>
              </a:rPr>
              <a:t>Life &amp; aging</a:t>
            </a:r>
          </a:p>
        </p:txBody>
      </p:sp>
    </p:spTree>
    <p:extLst>
      <p:ext uri="{BB962C8B-B14F-4D97-AF65-F5344CB8AC3E}">
        <p14:creationId xmlns:p14="http://schemas.microsoft.com/office/powerpoint/2010/main" val="301614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en-US" cap="none" dirty="0"/>
              <a:t>Life expectancy</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027612" y="223736"/>
            <a:ext cx="7007225" cy="1077218"/>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Life expectancy at birth compares the average number of years to be lived by a group of people born in the same year, if mortality at each age remains constant in the future. Life expectancy at birth is also a measure of overall quality of life in a country and summarizes the mortality at all ages.</a:t>
            </a:r>
            <a:endParaRPr lang="en-US" sz="1600" dirty="0"/>
          </a:p>
        </p:txBody>
      </p:sp>
      <p:pic>
        <p:nvPicPr>
          <p:cNvPr id="8" name="Content Placeholder 7">
            <a:extLst>
              <a:ext uri="{FF2B5EF4-FFF2-40B4-BE49-F238E27FC236}">
                <a16:creationId xmlns:a16="http://schemas.microsoft.com/office/drawing/2014/main" id="{924183AF-B178-4F93-86A1-3DC45B59022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2517" y="1554162"/>
            <a:ext cx="5186633" cy="4686300"/>
          </a:xfrm>
        </p:spPr>
      </p:pic>
      <p:pic>
        <p:nvPicPr>
          <p:cNvPr id="10" name="Picture 9">
            <a:extLst>
              <a:ext uri="{FF2B5EF4-FFF2-40B4-BE49-F238E27FC236}">
                <a16:creationId xmlns:a16="http://schemas.microsoft.com/office/drawing/2014/main" id="{9AB6C085-5B17-4AB2-8E7C-EB29811697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2012" y="1554162"/>
            <a:ext cx="5459614" cy="4686300"/>
          </a:xfrm>
          <a:prstGeom prst="rect">
            <a:avLst/>
          </a:prstGeom>
        </p:spPr>
      </p:pic>
      <p:sp>
        <p:nvSpPr>
          <p:cNvPr id="13" name="TextBox 12">
            <a:extLst>
              <a:ext uri="{FF2B5EF4-FFF2-40B4-BE49-F238E27FC236}">
                <a16:creationId xmlns:a16="http://schemas.microsoft.com/office/drawing/2014/main" id="{9A0C24DB-51FA-4EF5-9539-D6C2B36AD641}"/>
              </a:ext>
            </a:extLst>
          </p:cNvPr>
          <p:cNvSpPr txBox="1"/>
          <p:nvPr/>
        </p:nvSpPr>
        <p:spPr>
          <a:xfrm>
            <a:off x="10514888" y="5943600"/>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14" name="TextBox 13">
            <a:extLst>
              <a:ext uri="{FF2B5EF4-FFF2-40B4-BE49-F238E27FC236}">
                <a16:creationId xmlns:a16="http://schemas.microsoft.com/office/drawing/2014/main" id="{6CE1F33B-86F4-4B39-BDCB-C72DAD20FCB4}"/>
              </a:ext>
            </a:extLst>
          </p:cNvPr>
          <p:cNvSpPr txBox="1"/>
          <p:nvPr/>
        </p:nvSpPr>
        <p:spPr>
          <a:xfrm>
            <a:off x="10514888" y="6459204"/>
            <a:ext cx="1470274" cy="369204"/>
          </a:xfrm>
          <a:prstGeom prst="rect">
            <a:avLst/>
          </a:prstGeom>
          <a:noFill/>
        </p:spPr>
        <p:txBody>
          <a:bodyPr wrap="none" rtlCol="0">
            <a:spAutoFit/>
          </a:bodyPr>
          <a:lstStyle/>
          <a:p>
            <a:r>
              <a:rPr lang="en-US" sz="1799" b="1" dirty="0">
                <a:solidFill>
                  <a:schemeClr val="tx2"/>
                </a:solidFill>
              </a:rPr>
              <a:t>Life &amp; aging</a:t>
            </a:r>
          </a:p>
        </p:txBody>
      </p:sp>
    </p:spTree>
    <p:extLst>
      <p:ext uri="{BB962C8B-B14F-4D97-AF65-F5344CB8AC3E}">
        <p14:creationId xmlns:p14="http://schemas.microsoft.com/office/powerpoint/2010/main" val="177557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612" y="223736"/>
            <a:ext cx="9753600" cy="1325562"/>
          </a:xfrm>
        </p:spPr>
        <p:txBody>
          <a:bodyPr/>
          <a:lstStyle/>
          <a:p>
            <a:r>
              <a:rPr lang="fr-FR" cap="none" dirty="0"/>
              <a:t>Population growth rate</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942012" y="223736"/>
            <a:ext cx="6092825" cy="1077218"/>
          </a:xfrm>
          <a:prstGeom prst="rect">
            <a:avLst/>
          </a:prstGeom>
          <a:solidFill>
            <a:schemeClr val="bg2">
              <a:lumMod val="20000"/>
              <a:lumOff val="80000"/>
            </a:schemeClr>
          </a:solidFill>
        </p:spPr>
        <p:txBody>
          <a:bodyPr>
            <a:spAutoFit/>
          </a:bodyPr>
          <a:lstStyle/>
          <a:p>
            <a:r>
              <a:rPr lang="en-US" sz="1600" dirty="0">
                <a:solidFill>
                  <a:srgbClr val="707070"/>
                </a:solidFill>
                <a:latin typeface="Arial" panose="020B0604020202020204" pitchFamily="34" charset="0"/>
              </a:rPr>
              <a:t>Population growth rate compares the average annual percent change in populations, resulting from a surplus (or deficit) of births over deaths and the balance of migrants entering and leaving a country. The rate may be positive or negative.</a:t>
            </a:r>
            <a:endParaRPr lang="en-US" sz="1600" dirty="0"/>
          </a:p>
        </p:txBody>
      </p:sp>
      <p:pic>
        <p:nvPicPr>
          <p:cNvPr id="6" name="Content Placeholder 5">
            <a:extLst>
              <a:ext uri="{FF2B5EF4-FFF2-40B4-BE49-F238E27FC236}">
                <a16:creationId xmlns:a16="http://schemas.microsoft.com/office/drawing/2014/main" id="{ED5B5957-BE3F-4389-BF1B-C196C9287F2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50886" y="1447799"/>
            <a:ext cx="6334325" cy="5304503"/>
          </a:xfrm>
        </p:spPr>
      </p:pic>
      <p:sp>
        <p:nvSpPr>
          <p:cNvPr id="9" name="TextBox 8">
            <a:extLst>
              <a:ext uri="{FF2B5EF4-FFF2-40B4-BE49-F238E27FC236}">
                <a16:creationId xmlns:a16="http://schemas.microsoft.com/office/drawing/2014/main" id="{F1D55A8D-4A91-4D40-9FCF-3518FE7227C2}"/>
              </a:ext>
            </a:extLst>
          </p:cNvPr>
          <p:cNvSpPr txBox="1"/>
          <p:nvPr/>
        </p:nvSpPr>
        <p:spPr>
          <a:xfrm>
            <a:off x="10514888" y="5943600"/>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10" name="TextBox 9">
            <a:extLst>
              <a:ext uri="{FF2B5EF4-FFF2-40B4-BE49-F238E27FC236}">
                <a16:creationId xmlns:a16="http://schemas.microsoft.com/office/drawing/2014/main" id="{8B2EF284-2E39-4B14-9549-B2C109A081EC}"/>
              </a:ext>
            </a:extLst>
          </p:cNvPr>
          <p:cNvSpPr txBox="1"/>
          <p:nvPr/>
        </p:nvSpPr>
        <p:spPr>
          <a:xfrm>
            <a:off x="10514888" y="6459204"/>
            <a:ext cx="1470274" cy="369204"/>
          </a:xfrm>
          <a:prstGeom prst="rect">
            <a:avLst/>
          </a:prstGeom>
          <a:noFill/>
        </p:spPr>
        <p:txBody>
          <a:bodyPr wrap="none" rtlCol="0">
            <a:spAutoFit/>
          </a:bodyPr>
          <a:lstStyle/>
          <a:p>
            <a:r>
              <a:rPr lang="en-US" sz="1799" b="1" dirty="0">
                <a:solidFill>
                  <a:schemeClr val="tx2"/>
                </a:solidFill>
              </a:rPr>
              <a:t>Life &amp; aging</a:t>
            </a:r>
          </a:p>
        </p:txBody>
      </p:sp>
    </p:spTree>
    <p:extLst>
      <p:ext uri="{BB962C8B-B14F-4D97-AF65-F5344CB8AC3E}">
        <p14:creationId xmlns:p14="http://schemas.microsoft.com/office/powerpoint/2010/main" val="332276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4612" y="223736"/>
            <a:ext cx="9753600" cy="1325562"/>
          </a:xfrm>
        </p:spPr>
        <p:txBody>
          <a:bodyPr/>
          <a:lstStyle/>
          <a:p>
            <a:r>
              <a:rPr lang="fr-FR" cap="none" dirty="0"/>
              <a:t>Population growth rate</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942012" y="223736"/>
            <a:ext cx="6092825" cy="1077218"/>
          </a:xfrm>
          <a:prstGeom prst="rect">
            <a:avLst/>
          </a:prstGeom>
          <a:solidFill>
            <a:schemeClr val="bg2">
              <a:lumMod val="20000"/>
              <a:lumOff val="80000"/>
            </a:schemeClr>
          </a:solidFill>
        </p:spPr>
        <p:txBody>
          <a:bodyPr>
            <a:spAutoFit/>
          </a:bodyPr>
          <a:lstStyle/>
          <a:p>
            <a:r>
              <a:rPr lang="en-US" sz="1600" dirty="0">
                <a:solidFill>
                  <a:srgbClr val="707070"/>
                </a:solidFill>
                <a:latin typeface="Arial" panose="020B0604020202020204" pitchFamily="34" charset="0"/>
              </a:rPr>
              <a:t>Population growth rate compares the average annual percent change in populations, resulting from a surplus (or deficit) of births over deaths and the balance of migrants entering and leaving a country. The rate may be positive or negative.</a:t>
            </a:r>
            <a:endParaRPr lang="en-US" sz="1600" dirty="0"/>
          </a:p>
        </p:txBody>
      </p:sp>
      <p:pic>
        <p:nvPicPr>
          <p:cNvPr id="8" name="Content Placeholder 7">
            <a:extLst>
              <a:ext uri="{FF2B5EF4-FFF2-40B4-BE49-F238E27FC236}">
                <a16:creationId xmlns:a16="http://schemas.microsoft.com/office/drawing/2014/main" id="{7C0D1F19-B09D-4779-A334-484DBA3AB4F8}"/>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3212" y="1454900"/>
            <a:ext cx="5459614" cy="4629766"/>
          </a:xfrm>
        </p:spPr>
      </p:pic>
      <p:pic>
        <p:nvPicPr>
          <p:cNvPr id="10" name="Picture 9">
            <a:extLst>
              <a:ext uri="{FF2B5EF4-FFF2-40B4-BE49-F238E27FC236}">
                <a16:creationId xmlns:a16="http://schemas.microsoft.com/office/drawing/2014/main" id="{D996E4AB-F334-495A-84B1-4E12529CB4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2343" y="1454900"/>
            <a:ext cx="5383669" cy="4629766"/>
          </a:xfrm>
          <a:prstGeom prst="rect">
            <a:avLst/>
          </a:prstGeom>
        </p:spPr>
      </p:pic>
      <p:sp>
        <p:nvSpPr>
          <p:cNvPr id="13" name="TextBox 12">
            <a:extLst>
              <a:ext uri="{FF2B5EF4-FFF2-40B4-BE49-F238E27FC236}">
                <a16:creationId xmlns:a16="http://schemas.microsoft.com/office/drawing/2014/main" id="{DF34E63B-D39F-4F8F-A9A5-A4FCEB83974E}"/>
              </a:ext>
            </a:extLst>
          </p:cNvPr>
          <p:cNvSpPr txBox="1"/>
          <p:nvPr/>
        </p:nvSpPr>
        <p:spPr>
          <a:xfrm>
            <a:off x="10514888" y="5943600"/>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14" name="TextBox 13">
            <a:extLst>
              <a:ext uri="{FF2B5EF4-FFF2-40B4-BE49-F238E27FC236}">
                <a16:creationId xmlns:a16="http://schemas.microsoft.com/office/drawing/2014/main" id="{9678DAA6-148F-4C76-9EE3-E159C12C0403}"/>
              </a:ext>
            </a:extLst>
          </p:cNvPr>
          <p:cNvSpPr txBox="1"/>
          <p:nvPr/>
        </p:nvSpPr>
        <p:spPr>
          <a:xfrm>
            <a:off x="10514888" y="6459204"/>
            <a:ext cx="1470274" cy="369204"/>
          </a:xfrm>
          <a:prstGeom prst="rect">
            <a:avLst/>
          </a:prstGeom>
          <a:noFill/>
        </p:spPr>
        <p:txBody>
          <a:bodyPr wrap="none" rtlCol="0">
            <a:spAutoFit/>
          </a:bodyPr>
          <a:lstStyle/>
          <a:p>
            <a:r>
              <a:rPr lang="en-US" sz="1799" b="1" dirty="0">
                <a:solidFill>
                  <a:schemeClr val="tx2"/>
                </a:solidFill>
              </a:rPr>
              <a:t>Life &amp; aging</a:t>
            </a:r>
          </a:p>
        </p:txBody>
      </p:sp>
    </p:spTree>
    <p:extLst>
      <p:ext uri="{BB962C8B-B14F-4D97-AF65-F5344CB8AC3E}">
        <p14:creationId xmlns:p14="http://schemas.microsoft.com/office/powerpoint/2010/main" val="382876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fr-FR" cap="none" dirty="0"/>
              <a:t>Median age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942012" y="223736"/>
            <a:ext cx="6092825" cy="338554"/>
          </a:xfrm>
          <a:prstGeom prst="rect">
            <a:avLst/>
          </a:prstGeom>
          <a:solidFill>
            <a:schemeClr val="bg2">
              <a:lumMod val="20000"/>
              <a:lumOff val="80000"/>
            </a:schemeClr>
          </a:solidFill>
        </p:spPr>
        <p:txBody>
          <a:bodyPr>
            <a:spAutoFit/>
          </a:bodyPr>
          <a:lstStyle/>
          <a:p>
            <a:endParaRPr lang="en-US" sz="1600" dirty="0"/>
          </a:p>
        </p:txBody>
      </p:sp>
      <p:pic>
        <p:nvPicPr>
          <p:cNvPr id="6" name="Content Placeholder 5">
            <a:extLst>
              <a:ext uri="{FF2B5EF4-FFF2-40B4-BE49-F238E27FC236}">
                <a16:creationId xmlns:a16="http://schemas.microsoft.com/office/drawing/2014/main" id="{99D0A05C-8E1E-4411-A7A8-49E9E69D82A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76419" y="1122562"/>
            <a:ext cx="6400799" cy="5360169"/>
          </a:xfrm>
        </p:spPr>
      </p:pic>
      <p:sp>
        <p:nvSpPr>
          <p:cNvPr id="9" name="TextBox 8">
            <a:extLst>
              <a:ext uri="{FF2B5EF4-FFF2-40B4-BE49-F238E27FC236}">
                <a16:creationId xmlns:a16="http://schemas.microsoft.com/office/drawing/2014/main" id="{340EBE87-5E1F-434A-9FC2-9CAA87552023}"/>
              </a:ext>
            </a:extLst>
          </p:cNvPr>
          <p:cNvSpPr txBox="1"/>
          <p:nvPr/>
        </p:nvSpPr>
        <p:spPr>
          <a:xfrm>
            <a:off x="10514888" y="5943600"/>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10" name="TextBox 9">
            <a:extLst>
              <a:ext uri="{FF2B5EF4-FFF2-40B4-BE49-F238E27FC236}">
                <a16:creationId xmlns:a16="http://schemas.microsoft.com/office/drawing/2014/main" id="{D45C7233-0D9F-49C6-B6C9-B9F75D9B619F}"/>
              </a:ext>
            </a:extLst>
          </p:cNvPr>
          <p:cNvSpPr txBox="1"/>
          <p:nvPr/>
        </p:nvSpPr>
        <p:spPr>
          <a:xfrm>
            <a:off x="10514888" y="6459204"/>
            <a:ext cx="1470274" cy="369204"/>
          </a:xfrm>
          <a:prstGeom prst="rect">
            <a:avLst/>
          </a:prstGeom>
          <a:noFill/>
        </p:spPr>
        <p:txBody>
          <a:bodyPr wrap="none" rtlCol="0">
            <a:spAutoFit/>
          </a:bodyPr>
          <a:lstStyle/>
          <a:p>
            <a:r>
              <a:rPr lang="en-US" sz="1799" b="1" dirty="0">
                <a:solidFill>
                  <a:schemeClr val="tx2"/>
                </a:solidFill>
              </a:rPr>
              <a:t>Life &amp; aging</a:t>
            </a:r>
          </a:p>
        </p:txBody>
      </p:sp>
    </p:spTree>
    <p:extLst>
      <p:ext uri="{BB962C8B-B14F-4D97-AF65-F5344CB8AC3E}">
        <p14:creationId xmlns:p14="http://schemas.microsoft.com/office/powerpoint/2010/main" val="222350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93"/>
            <a:ext cx="4570809" cy="68562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4" name="Text Placeholder 3"/>
          <p:cNvSpPr txBox="1">
            <a:spLocks/>
          </p:cNvSpPr>
          <p:nvPr/>
        </p:nvSpPr>
        <p:spPr>
          <a:xfrm>
            <a:off x="314244" y="608056"/>
            <a:ext cx="3942322" cy="9026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5865">
                <a:solidFill>
                  <a:schemeClr val="bg1"/>
                </a:solidFill>
                <a:latin typeface="+mj-lt"/>
              </a:rPr>
              <a:t>AGENDA</a:t>
            </a:r>
            <a:endParaRPr lang="en-US" sz="5865" dirty="0">
              <a:solidFill>
                <a:schemeClr val="bg1"/>
              </a:solidFill>
              <a:latin typeface="+mj-lt"/>
            </a:endParaRPr>
          </a:p>
        </p:txBody>
      </p:sp>
      <p:sp>
        <p:nvSpPr>
          <p:cNvPr id="77" name="Rectangle 76"/>
          <p:cNvSpPr/>
          <p:nvPr/>
        </p:nvSpPr>
        <p:spPr>
          <a:xfrm>
            <a:off x="4874913" y="2450082"/>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Introduction</a:t>
            </a:r>
            <a:endParaRPr lang="en-US" sz="1999" dirty="0">
              <a:solidFill>
                <a:schemeClr val="tx1">
                  <a:lumMod val="75000"/>
                </a:schemeClr>
              </a:solidFill>
              <a:latin typeface="+mj-lt"/>
            </a:endParaRPr>
          </a:p>
        </p:txBody>
      </p:sp>
      <p:sp>
        <p:nvSpPr>
          <p:cNvPr id="78" name="TextBox 77"/>
          <p:cNvSpPr txBox="1"/>
          <p:nvPr/>
        </p:nvSpPr>
        <p:spPr>
          <a:xfrm>
            <a:off x="2842766" y="2485715"/>
            <a:ext cx="1343967" cy="400006"/>
          </a:xfrm>
          <a:prstGeom prst="rect">
            <a:avLst/>
          </a:prstGeom>
          <a:noFill/>
        </p:spPr>
        <p:txBody>
          <a:bodyPr wrap="square" rtlCol="0" anchor="ctr">
            <a:spAutoFit/>
          </a:bodyPr>
          <a:lstStyle/>
          <a:p>
            <a:pPr algn="r" fontAlgn="base"/>
            <a:r>
              <a:rPr lang="en-US" sz="1999" b="1" dirty="0">
                <a:solidFill>
                  <a:schemeClr val="bg1"/>
                </a:solidFill>
                <a:latin typeface="+mj-lt"/>
                <a:ea typeface="Open Sans" panose="020B0606030504020204" pitchFamily="34" charset="0"/>
                <a:cs typeface="Open Sans" panose="020B0606030504020204" pitchFamily="34" charset="0"/>
              </a:rPr>
              <a:t>01</a:t>
            </a:r>
          </a:p>
        </p:txBody>
      </p:sp>
      <p:sp>
        <p:nvSpPr>
          <p:cNvPr id="79" name="TextBox 78"/>
          <p:cNvSpPr txBox="1"/>
          <p:nvPr/>
        </p:nvSpPr>
        <p:spPr>
          <a:xfrm>
            <a:off x="2842766" y="2959318"/>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02</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0" name="TextBox 79"/>
          <p:cNvSpPr txBox="1"/>
          <p:nvPr/>
        </p:nvSpPr>
        <p:spPr>
          <a:xfrm>
            <a:off x="2842766" y="3432922"/>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03</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1" name="TextBox 80"/>
          <p:cNvSpPr txBox="1"/>
          <p:nvPr/>
        </p:nvSpPr>
        <p:spPr>
          <a:xfrm>
            <a:off x="2842766" y="3906526"/>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04</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2" name="TextBox 81"/>
          <p:cNvSpPr txBox="1"/>
          <p:nvPr/>
        </p:nvSpPr>
        <p:spPr>
          <a:xfrm>
            <a:off x="2842766" y="4380129"/>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05</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6" name="Rectangle 85"/>
          <p:cNvSpPr/>
          <p:nvPr/>
        </p:nvSpPr>
        <p:spPr>
          <a:xfrm>
            <a:off x="4874913" y="2921354"/>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Web Scraping </a:t>
            </a:r>
          </a:p>
        </p:txBody>
      </p:sp>
      <p:sp>
        <p:nvSpPr>
          <p:cNvPr id="87" name="Rectangle 86"/>
          <p:cNvSpPr/>
          <p:nvPr/>
        </p:nvSpPr>
        <p:spPr>
          <a:xfrm>
            <a:off x="4874913" y="3392626"/>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1: People and Health </a:t>
            </a:r>
          </a:p>
        </p:txBody>
      </p:sp>
      <p:sp>
        <p:nvSpPr>
          <p:cNvPr id="88" name="Rectangle 87"/>
          <p:cNvSpPr/>
          <p:nvPr/>
        </p:nvSpPr>
        <p:spPr>
          <a:xfrm>
            <a:off x="4874913" y="386662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2: Education, Communication and Economy </a:t>
            </a:r>
          </a:p>
        </p:txBody>
      </p:sp>
      <p:sp>
        <p:nvSpPr>
          <p:cNvPr id="89" name="Rectangle 88"/>
          <p:cNvSpPr/>
          <p:nvPr/>
        </p:nvSpPr>
        <p:spPr>
          <a:xfrm>
            <a:off x="4874913" y="434333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Conclusion and Wrap Up</a:t>
            </a:r>
          </a:p>
        </p:txBody>
      </p:sp>
    </p:spTree>
    <p:extLst>
      <p:ext uri="{BB962C8B-B14F-4D97-AF65-F5344CB8AC3E}">
        <p14:creationId xmlns:p14="http://schemas.microsoft.com/office/powerpoint/2010/main" val="378677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fr-FR" cap="none" dirty="0"/>
              <a:t>Median age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942012" y="223736"/>
            <a:ext cx="6092825" cy="338554"/>
          </a:xfrm>
          <a:prstGeom prst="rect">
            <a:avLst/>
          </a:prstGeom>
          <a:solidFill>
            <a:schemeClr val="bg2">
              <a:lumMod val="20000"/>
              <a:lumOff val="80000"/>
            </a:schemeClr>
          </a:solidFill>
        </p:spPr>
        <p:txBody>
          <a:bodyPr>
            <a:spAutoFit/>
          </a:bodyPr>
          <a:lstStyle/>
          <a:p>
            <a:endParaRPr lang="en-US" sz="1600" dirty="0"/>
          </a:p>
        </p:txBody>
      </p:sp>
      <p:pic>
        <p:nvPicPr>
          <p:cNvPr id="8" name="Content Placeholder 7">
            <a:extLst>
              <a:ext uri="{FF2B5EF4-FFF2-40B4-BE49-F238E27FC236}">
                <a16:creationId xmlns:a16="http://schemas.microsoft.com/office/drawing/2014/main" id="{32A7C47E-ADD5-45CB-95C3-6C7480E6DE5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5273" y="1224479"/>
            <a:ext cx="5687098" cy="4762500"/>
          </a:xfrm>
        </p:spPr>
      </p:pic>
      <p:pic>
        <p:nvPicPr>
          <p:cNvPr id="10" name="Picture 9">
            <a:extLst>
              <a:ext uri="{FF2B5EF4-FFF2-40B4-BE49-F238E27FC236}">
                <a16:creationId xmlns:a16="http://schemas.microsoft.com/office/drawing/2014/main" id="{1DBDC7F0-861D-4838-B42B-231A8C024B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6455" y="1224478"/>
            <a:ext cx="5424357" cy="4762500"/>
          </a:xfrm>
          <a:prstGeom prst="rect">
            <a:avLst/>
          </a:prstGeom>
        </p:spPr>
      </p:pic>
      <p:sp>
        <p:nvSpPr>
          <p:cNvPr id="13" name="TextBox 12">
            <a:extLst>
              <a:ext uri="{FF2B5EF4-FFF2-40B4-BE49-F238E27FC236}">
                <a16:creationId xmlns:a16="http://schemas.microsoft.com/office/drawing/2014/main" id="{3A66351C-6D88-488D-B922-04288EEEE30A}"/>
              </a:ext>
            </a:extLst>
          </p:cNvPr>
          <p:cNvSpPr txBox="1"/>
          <p:nvPr/>
        </p:nvSpPr>
        <p:spPr>
          <a:xfrm>
            <a:off x="10514888" y="5943600"/>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14" name="TextBox 13">
            <a:extLst>
              <a:ext uri="{FF2B5EF4-FFF2-40B4-BE49-F238E27FC236}">
                <a16:creationId xmlns:a16="http://schemas.microsoft.com/office/drawing/2014/main" id="{DE00759F-5B5F-4E41-B60A-25D98BFEE07E}"/>
              </a:ext>
            </a:extLst>
          </p:cNvPr>
          <p:cNvSpPr txBox="1"/>
          <p:nvPr/>
        </p:nvSpPr>
        <p:spPr>
          <a:xfrm>
            <a:off x="10514888" y="6459204"/>
            <a:ext cx="1470274" cy="369204"/>
          </a:xfrm>
          <a:prstGeom prst="rect">
            <a:avLst/>
          </a:prstGeom>
          <a:noFill/>
        </p:spPr>
        <p:txBody>
          <a:bodyPr wrap="none" rtlCol="0">
            <a:spAutoFit/>
          </a:bodyPr>
          <a:lstStyle/>
          <a:p>
            <a:r>
              <a:rPr lang="en-US" sz="1799" b="1" dirty="0">
                <a:solidFill>
                  <a:schemeClr val="tx2"/>
                </a:solidFill>
              </a:rPr>
              <a:t>Life &amp; aging</a:t>
            </a:r>
          </a:p>
        </p:txBody>
      </p:sp>
    </p:spTree>
    <p:extLst>
      <p:ext uri="{BB962C8B-B14F-4D97-AF65-F5344CB8AC3E}">
        <p14:creationId xmlns:p14="http://schemas.microsoft.com/office/powerpoint/2010/main" val="143668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en-US" cap="none" dirty="0"/>
              <a:t>Total fertility rate</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256212" y="223736"/>
            <a:ext cx="6778625" cy="1323439"/>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TFR compares figures for the average number of children that would be born per woman if all women lived to the end of their childbearing years and bore children according to a given fertility rate at each age. TFR is a more direct measure of the level of fertility than the crude birth rate, since it refers to births per woman.</a:t>
            </a:r>
            <a:endParaRPr lang="en-US" sz="1600" dirty="0"/>
          </a:p>
        </p:txBody>
      </p:sp>
      <p:pic>
        <p:nvPicPr>
          <p:cNvPr id="6" name="Content Placeholder 5">
            <a:extLst>
              <a:ext uri="{FF2B5EF4-FFF2-40B4-BE49-F238E27FC236}">
                <a16:creationId xmlns:a16="http://schemas.microsoft.com/office/drawing/2014/main" id="{1F341649-093F-4339-AF14-C898EC98ED0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13012" y="1547175"/>
            <a:ext cx="6134945" cy="4929825"/>
          </a:xfrm>
        </p:spPr>
      </p:pic>
      <p:sp>
        <p:nvSpPr>
          <p:cNvPr id="9" name="TextBox 8">
            <a:extLst>
              <a:ext uri="{FF2B5EF4-FFF2-40B4-BE49-F238E27FC236}">
                <a16:creationId xmlns:a16="http://schemas.microsoft.com/office/drawing/2014/main" id="{8771B1D9-465B-4374-A689-A909E776C157}"/>
              </a:ext>
            </a:extLst>
          </p:cNvPr>
          <p:cNvSpPr txBox="1"/>
          <p:nvPr/>
        </p:nvSpPr>
        <p:spPr>
          <a:xfrm>
            <a:off x="10514888" y="5943600"/>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10" name="TextBox 9">
            <a:extLst>
              <a:ext uri="{FF2B5EF4-FFF2-40B4-BE49-F238E27FC236}">
                <a16:creationId xmlns:a16="http://schemas.microsoft.com/office/drawing/2014/main" id="{AE46E3E6-25CE-41DF-8603-0DFC33E0468F}"/>
              </a:ext>
            </a:extLst>
          </p:cNvPr>
          <p:cNvSpPr txBox="1"/>
          <p:nvPr/>
        </p:nvSpPr>
        <p:spPr>
          <a:xfrm>
            <a:off x="10514888" y="6459204"/>
            <a:ext cx="1470274" cy="369204"/>
          </a:xfrm>
          <a:prstGeom prst="rect">
            <a:avLst/>
          </a:prstGeom>
          <a:noFill/>
        </p:spPr>
        <p:txBody>
          <a:bodyPr wrap="none" rtlCol="0">
            <a:spAutoFit/>
          </a:bodyPr>
          <a:lstStyle/>
          <a:p>
            <a:r>
              <a:rPr lang="en-US" sz="1799" b="1" dirty="0">
                <a:solidFill>
                  <a:schemeClr val="tx2"/>
                </a:solidFill>
              </a:rPr>
              <a:t>Life &amp; aging</a:t>
            </a:r>
          </a:p>
        </p:txBody>
      </p:sp>
    </p:spTree>
    <p:extLst>
      <p:ext uri="{BB962C8B-B14F-4D97-AF65-F5344CB8AC3E}">
        <p14:creationId xmlns:p14="http://schemas.microsoft.com/office/powerpoint/2010/main" val="234673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en-US" cap="none" dirty="0"/>
              <a:t>Total fertility rate</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256212" y="223736"/>
            <a:ext cx="6778625" cy="1323439"/>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TFR compares figures for the average number of children that would be born per woman if all women lived to the end of their childbearing years and bore children according to a given fertility rate at each age. TFR is a more direct measure of the level of fertility than the crude birth rate, since it refers to births per woman.</a:t>
            </a:r>
            <a:endParaRPr lang="en-US" sz="1600" dirty="0"/>
          </a:p>
        </p:txBody>
      </p:sp>
      <p:pic>
        <p:nvPicPr>
          <p:cNvPr id="8" name="Content Placeholder 7">
            <a:extLst>
              <a:ext uri="{FF2B5EF4-FFF2-40B4-BE49-F238E27FC236}">
                <a16:creationId xmlns:a16="http://schemas.microsoft.com/office/drawing/2014/main" id="{D3308C1D-00E9-4222-864B-BE203C23D02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8012" y="1752600"/>
            <a:ext cx="5277627" cy="4419600"/>
          </a:xfrm>
        </p:spPr>
      </p:pic>
      <p:pic>
        <p:nvPicPr>
          <p:cNvPr id="10" name="Picture 9">
            <a:extLst>
              <a:ext uri="{FF2B5EF4-FFF2-40B4-BE49-F238E27FC236}">
                <a16:creationId xmlns:a16="http://schemas.microsoft.com/office/drawing/2014/main" id="{4870FD05-A755-422A-A02D-D48EBB3DB0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4412" y="1752600"/>
            <a:ext cx="5277627" cy="4419601"/>
          </a:xfrm>
          <a:prstGeom prst="rect">
            <a:avLst/>
          </a:prstGeom>
        </p:spPr>
      </p:pic>
      <p:sp>
        <p:nvSpPr>
          <p:cNvPr id="13" name="TextBox 12">
            <a:extLst>
              <a:ext uri="{FF2B5EF4-FFF2-40B4-BE49-F238E27FC236}">
                <a16:creationId xmlns:a16="http://schemas.microsoft.com/office/drawing/2014/main" id="{08095217-B222-493F-BDF1-95823A0A88C2}"/>
              </a:ext>
            </a:extLst>
          </p:cNvPr>
          <p:cNvSpPr txBox="1"/>
          <p:nvPr/>
        </p:nvSpPr>
        <p:spPr>
          <a:xfrm>
            <a:off x="10514888" y="5943600"/>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14" name="TextBox 13">
            <a:extLst>
              <a:ext uri="{FF2B5EF4-FFF2-40B4-BE49-F238E27FC236}">
                <a16:creationId xmlns:a16="http://schemas.microsoft.com/office/drawing/2014/main" id="{3FA7107A-16F3-4C1D-90E7-7351858D2F28}"/>
              </a:ext>
            </a:extLst>
          </p:cNvPr>
          <p:cNvSpPr txBox="1"/>
          <p:nvPr/>
        </p:nvSpPr>
        <p:spPr>
          <a:xfrm>
            <a:off x="10514888" y="6459204"/>
            <a:ext cx="1470274" cy="369204"/>
          </a:xfrm>
          <a:prstGeom prst="rect">
            <a:avLst/>
          </a:prstGeom>
          <a:noFill/>
        </p:spPr>
        <p:txBody>
          <a:bodyPr wrap="none" rtlCol="0">
            <a:spAutoFit/>
          </a:bodyPr>
          <a:lstStyle/>
          <a:p>
            <a:r>
              <a:rPr lang="en-US" sz="1799" b="1" dirty="0">
                <a:solidFill>
                  <a:schemeClr val="tx2"/>
                </a:solidFill>
              </a:rPr>
              <a:t>Life &amp; aging</a:t>
            </a:r>
          </a:p>
        </p:txBody>
      </p:sp>
    </p:spTree>
    <p:extLst>
      <p:ext uri="{BB962C8B-B14F-4D97-AF65-F5344CB8AC3E}">
        <p14:creationId xmlns:p14="http://schemas.microsoft.com/office/powerpoint/2010/main" val="343648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03212" y="57150"/>
            <a:ext cx="9753600" cy="1325562"/>
          </a:xfrm>
        </p:spPr>
        <p:txBody>
          <a:bodyPr/>
          <a:lstStyle/>
          <a:p>
            <a:r>
              <a:rPr lang="en-US" cap="none" dirty="0"/>
              <a:t>Mortality world heatmap</a:t>
            </a:r>
            <a:br>
              <a:rPr lang="fr-FR" cap="none" dirty="0"/>
            </a:br>
            <a:endParaRPr lang="fr-FR" cap="none" dirty="0"/>
          </a:p>
        </p:txBody>
      </p:sp>
      <p:sp>
        <p:nvSpPr>
          <p:cNvPr id="7" name="TextBox 6">
            <a:extLst>
              <a:ext uri="{FF2B5EF4-FFF2-40B4-BE49-F238E27FC236}">
                <a16:creationId xmlns:a16="http://schemas.microsoft.com/office/drawing/2014/main" id="{99B34FA1-3670-4031-B430-8B7F5228FE7D}"/>
              </a:ext>
            </a:extLst>
          </p:cNvPr>
          <p:cNvSpPr txBox="1"/>
          <p:nvPr/>
        </p:nvSpPr>
        <p:spPr>
          <a:xfrm>
            <a:off x="10514012" y="-3699"/>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8" name="TextBox 7">
            <a:extLst>
              <a:ext uri="{FF2B5EF4-FFF2-40B4-BE49-F238E27FC236}">
                <a16:creationId xmlns:a16="http://schemas.microsoft.com/office/drawing/2014/main" id="{128E821D-80FE-405A-87CB-EF946011663E}"/>
              </a:ext>
            </a:extLst>
          </p:cNvPr>
          <p:cNvSpPr txBox="1"/>
          <p:nvPr/>
        </p:nvSpPr>
        <p:spPr>
          <a:xfrm>
            <a:off x="10471794" y="499883"/>
            <a:ext cx="1470274" cy="369204"/>
          </a:xfrm>
          <a:prstGeom prst="rect">
            <a:avLst/>
          </a:prstGeom>
          <a:noFill/>
        </p:spPr>
        <p:txBody>
          <a:bodyPr wrap="none" rtlCol="0">
            <a:spAutoFit/>
          </a:bodyPr>
          <a:lstStyle/>
          <a:p>
            <a:r>
              <a:rPr lang="en-US" sz="1799" b="1" dirty="0">
                <a:solidFill>
                  <a:schemeClr val="tx2"/>
                </a:solidFill>
              </a:rPr>
              <a:t>Life &amp; aging</a:t>
            </a:r>
          </a:p>
        </p:txBody>
      </p:sp>
      <p:sp>
        <p:nvSpPr>
          <p:cNvPr id="9" name="TextBox 8">
            <a:extLst>
              <a:ext uri="{FF2B5EF4-FFF2-40B4-BE49-F238E27FC236}">
                <a16:creationId xmlns:a16="http://schemas.microsoft.com/office/drawing/2014/main" id="{673B8B7F-3044-4E0C-9E90-9D54FFD2A94E}"/>
              </a:ext>
            </a:extLst>
          </p:cNvPr>
          <p:cNvSpPr txBox="1"/>
          <p:nvPr/>
        </p:nvSpPr>
        <p:spPr>
          <a:xfrm>
            <a:off x="9231243" y="17940"/>
            <a:ext cx="816036" cy="584775"/>
          </a:xfrm>
          <a:prstGeom prst="rect">
            <a:avLst/>
          </a:prstGeom>
          <a:noFill/>
        </p:spPr>
        <p:txBody>
          <a:bodyPr wrap="square" rtlCol="0">
            <a:spAutoFit/>
          </a:bodyPr>
          <a:lstStyle/>
          <a:p>
            <a:r>
              <a:rPr lang="en-US" sz="3200" b="1" dirty="0">
                <a:solidFill>
                  <a:schemeClr val="accent6">
                    <a:lumMod val="75000"/>
                  </a:schemeClr>
                </a:solidFill>
              </a:rPr>
              <a:t>01</a:t>
            </a:r>
          </a:p>
        </p:txBody>
      </p:sp>
      <p:sp>
        <p:nvSpPr>
          <p:cNvPr id="10" name="TextBox 9">
            <a:extLst>
              <a:ext uri="{FF2B5EF4-FFF2-40B4-BE49-F238E27FC236}">
                <a16:creationId xmlns:a16="http://schemas.microsoft.com/office/drawing/2014/main" id="{9B274C07-9528-48B3-BEEF-5E7174F43C9F}"/>
              </a:ext>
            </a:extLst>
          </p:cNvPr>
          <p:cNvSpPr txBox="1"/>
          <p:nvPr/>
        </p:nvSpPr>
        <p:spPr>
          <a:xfrm>
            <a:off x="9237290" y="499883"/>
            <a:ext cx="1159292" cy="369204"/>
          </a:xfrm>
          <a:prstGeom prst="rect">
            <a:avLst/>
          </a:prstGeom>
          <a:noFill/>
        </p:spPr>
        <p:txBody>
          <a:bodyPr wrap="none" rtlCol="0">
            <a:spAutoFit/>
          </a:bodyPr>
          <a:lstStyle/>
          <a:p>
            <a:r>
              <a:rPr lang="en-US" sz="1799" b="1" dirty="0">
                <a:solidFill>
                  <a:schemeClr val="tx2"/>
                </a:solidFill>
              </a:rPr>
              <a:t>Mortality</a:t>
            </a:r>
          </a:p>
        </p:txBody>
      </p:sp>
      <p:pic>
        <p:nvPicPr>
          <p:cNvPr id="6" name="Content Placeholder 5">
            <a:extLst>
              <a:ext uri="{FF2B5EF4-FFF2-40B4-BE49-F238E27FC236}">
                <a16:creationId xmlns:a16="http://schemas.microsoft.com/office/drawing/2014/main" id="{D422249C-50A8-44D4-AE1C-0DE5478DCEA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612" y="1141068"/>
            <a:ext cx="12039600" cy="6772275"/>
          </a:xfrm>
        </p:spPr>
      </p:pic>
    </p:spTree>
    <p:extLst>
      <p:ext uri="{BB962C8B-B14F-4D97-AF65-F5344CB8AC3E}">
        <p14:creationId xmlns:p14="http://schemas.microsoft.com/office/powerpoint/2010/main" val="250363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en-US" cap="none" dirty="0"/>
              <a:t>Life expectancy world heatmap</a:t>
            </a:r>
            <a:br>
              <a:rPr lang="fr-FR" cap="none" dirty="0"/>
            </a:br>
            <a:endParaRPr lang="fr-FR" cap="none" dirty="0"/>
          </a:p>
        </p:txBody>
      </p:sp>
      <p:pic>
        <p:nvPicPr>
          <p:cNvPr id="5" name="Content Placeholder 4">
            <a:extLst>
              <a:ext uri="{FF2B5EF4-FFF2-40B4-BE49-F238E27FC236}">
                <a16:creationId xmlns:a16="http://schemas.microsoft.com/office/drawing/2014/main" id="{3937176C-949D-46CA-98D3-DCF596DB16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209" y="1219200"/>
            <a:ext cx="11662406" cy="6548438"/>
          </a:xfrm>
        </p:spPr>
      </p:pic>
      <p:sp>
        <p:nvSpPr>
          <p:cNvPr id="8" name="TextBox 7">
            <a:extLst>
              <a:ext uri="{FF2B5EF4-FFF2-40B4-BE49-F238E27FC236}">
                <a16:creationId xmlns:a16="http://schemas.microsoft.com/office/drawing/2014/main" id="{D46344B5-282F-408A-9601-7BF8AC371379}"/>
              </a:ext>
            </a:extLst>
          </p:cNvPr>
          <p:cNvSpPr txBox="1"/>
          <p:nvPr/>
        </p:nvSpPr>
        <p:spPr>
          <a:xfrm>
            <a:off x="10514012" y="-3699"/>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9" name="TextBox 8">
            <a:extLst>
              <a:ext uri="{FF2B5EF4-FFF2-40B4-BE49-F238E27FC236}">
                <a16:creationId xmlns:a16="http://schemas.microsoft.com/office/drawing/2014/main" id="{F486F10D-A254-47C8-A66C-7D6EDA6C618A}"/>
              </a:ext>
            </a:extLst>
          </p:cNvPr>
          <p:cNvSpPr txBox="1"/>
          <p:nvPr/>
        </p:nvSpPr>
        <p:spPr>
          <a:xfrm>
            <a:off x="10471794" y="499883"/>
            <a:ext cx="1470274" cy="369204"/>
          </a:xfrm>
          <a:prstGeom prst="rect">
            <a:avLst/>
          </a:prstGeom>
          <a:noFill/>
        </p:spPr>
        <p:txBody>
          <a:bodyPr wrap="none" rtlCol="0">
            <a:spAutoFit/>
          </a:bodyPr>
          <a:lstStyle/>
          <a:p>
            <a:r>
              <a:rPr lang="en-US" sz="1799" b="1" dirty="0">
                <a:solidFill>
                  <a:schemeClr val="tx2"/>
                </a:solidFill>
              </a:rPr>
              <a:t>Life &amp; aging</a:t>
            </a:r>
          </a:p>
        </p:txBody>
      </p:sp>
      <p:sp>
        <p:nvSpPr>
          <p:cNvPr id="10" name="TextBox 9">
            <a:extLst>
              <a:ext uri="{FF2B5EF4-FFF2-40B4-BE49-F238E27FC236}">
                <a16:creationId xmlns:a16="http://schemas.microsoft.com/office/drawing/2014/main" id="{179C7087-F444-4B79-89B4-61673C988A30}"/>
              </a:ext>
            </a:extLst>
          </p:cNvPr>
          <p:cNvSpPr txBox="1"/>
          <p:nvPr/>
        </p:nvSpPr>
        <p:spPr>
          <a:xfrm>
            <a:off x="9231243" y="17940"/>
            <a:ext cx="816036" cy="584775"/>
          </a:xfrm>
          <a:prstGeom prst="rect">
            <a:avLst/>
          </a:prstGeom>
          <a:noFill/>
        </p:spPr>
        <p:txBody>
          <a:bodyPr wrap="square" rtlCol="0">
            <a:spAutoFit/>
          </a:bodyPr>
          <a:lstStyle/>
          <a:p>
            <a:r>
              <a:rPr lang="en-US" sz="3200" b="1" dirty="0">
                <a:solidFill>
                  <a:schemeClr val="accent6">
                    <a:lumMod val="75000"/>
                  </a:schemeClr>
                </a:solidFill>
              </a:rPr>
              <a:t>01</a:t>
            </a:r>
          </a:p>
        </p:txBody>
      </p:sp>
      <p:sp>
        <p:nvSpPr>
          <p:cNvPr id="11" name="TextBox 10">
            <a:extLst>
              <a:ext uri="{FF2B5EF4-FFF2-40B4-BE49-F238E27FC236}">
                <a16:creationId xmlns:a16="http://schemas.microsoft.com/office/drawing/2014/main" id="{5F44B527-40DC-4877-9093-738E0FA25A81}"/>
              </a:ext>
            </a:extLst>
          </p:cNvPr>
          <p:cNvSpPr txBox="1"/>
          <p:nvPr/>
        </p:nvSpPr>
        <p:spPr>
          <a:xfrm>
            <a:off x="9237290" y="499883"/>
            <a:ext cx="1159292" cy="369204"/>
          </a:xfrm>
          <a:prstGeom prst="rect">
            <a:avLst/>
          </a:prstGeom>
          <a:noFill/>
        </p:spPr>
        <p:txBody>
          <a:bodyPr wrap="none" rtlCol="0">
            <a:spAutoFit/>
          </a:bodyPr>
          <a:lstStyle/>
          <a:p>
            <a:r>
              <a:rPr lang="en-US" sz="1799" b="1" dirty="0">
                <a:solidFill>
                  <a:schemeClr val="tx2"/>
                </a:solidFill>
              </a:rPr>
              <a:t>Mortality</a:t>
            </a:r>
          </a:p>
        </p:txBody>
      </p:sp>
    </p:spTree>
    <p:extLst>
      <p:ext uri="{BB962C8B-B14F-4D97-AF65-F5344CB8AC3E}">
        <p14:creationId xmlns:p14="http://schemas.microsoft.com/office/powerpoint/2010/main" val="4267902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en-US" cap="none" dirty="0"/>
              <a:t>Total fertility rate world heatmap</a:t>
            </a:r>
            <a:br>
              <a:rPr lang="fr-FR" cap="none" dirty="0"/>
            </a:br>
            <a:endParaRPr lang="fr-FR" cap="none" dirty="0"/>
          </a:p>
        </p:txBody>
      </p:sp>
      <p:pic>
        <p:nvPicPr>
          <p:cNvPr id="5" name="Content Placeholder 4">
            <a:extLst>
              <a:ext uri="{FF2B5EF4-FFF2-40B4-BE49-F238E27FC236}">
                <a16:creationId xmlns:a16="http://schemas.microsoft.com/office/drawing/2014/main" id="{BD9E620E-4E86-42F7-A808-F127C61CA1E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212" y="990600"/>
            <a:ext cx="11804449" cy="6640003"/>
          </a:xfrm>
        </p:spPr>
      </p:pic>
      <p:sp>
        <p:nvSpPr>
          <p:cNvPr id="6" name="TextBox 5">
            <a:extLst>
              <a:ext uri="{FF2B5EF4-FFF2-40B4-BE49-F238E27FC236}">
                <a16:creationId xmlns:a16="http://schemas.microsoft.com/office/drawing/2014/main" id="{0C3E8752-5401-4B07-8275-9C51CAFA1698}"/>
              </a:ext>
            </a:extLst>
          </p:cNvPr>
          <p:cNvSpPr txBox="1"/>
          <p:nvPr/>
        </p:nvSpPr>
        <p:spPr>
          <a:xfrm>
            <a:off x="10514012" y="-3699"/>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sp>
        <p:nvSpPr>
          <p:cNvPr id="7" name="TextBox 6">
            <a:extLst>
              <a:ext uri="{FF2B5EF4-FFF2-40B4-BE49-F238E27FC236}">
                <a16:creationId xmlns:a16="http://schemas.microsoft.com/office/drawing/2014/main" id="{FBD74296-28C3-4C56-8940-9F51B9F4B21B}"/>
              </a:ext>
            </a:extLst>
          </p:cNvPr>
          <p:cNvSpPr txBox="1"/>
          <p:nvPr/>
        </p:nvSpPr>
        <p:spPr>
          <a:xfrm>
            <a:off x="10471794" y="499883"/>
            <a:ext cx="1470274" cy="369204"/>
          </a:xfrm>
          <a:prstGeom prst="rect">
            <a:avLst/>
          </a:prstGeom>
          <a:noFill/>
        </p:spPr>
        <p:txBody>
          <a:bodyPr wrap="none" rtlCol="0">
            <a:spAutoFit/>
          </a:bodyPr>
          <a:lstStyle/>
          <a:p>
            <a:r>
              <a:rPr lang="en-US" sz="1799" b="1" dirty="0">
                <a:solidFill>
                  <a:schemeClr val="tx2"/>
                </a:solidFill>
              </a:rPr>
              <a:t>Life &amp; aging</a:t>
            </a:r>
          </a:p>
        </p:txBody>
      </p:sp>
      <p:sp>
        <p:nvSpPr>
          <p:cNvPr id="8" name="TextBox 7">
            <a:extLst>
              <a:ext uri="{FF2B5EF4-FFF2-40B4-BE49-F238E27FC236}">
                <a16:creationId xmlns:a16="http://schemas.microsoft.com/office/drawing/2014/main" id="{175F76F5-4D4D-4E42-9821-E89B32787E2F}"/>
              </a:ext>
            </a:extLst>
          </p:cNvPr>
          <p:cNvSpPr txBox="1"/>
          <p:nvPr/>
        </p:nvSpPr>
        <p:spPr>
          <a:xfrm>
            <a:off x="9231243" y="17940"/>
            <a:ext cx="816036" cy="584775"/>
          </a:xfrm>
          <a:prstGeom prst="rect">
            <a:avLst/>
          </a:prstGeom>
          <a:noFill/>
        </p:spPr>
        <p:txBody>
          <a:bodyPr wrap="square" rtlCol="0">
            <a:spAutoFit/>
          </a:bodyPr>
          <a:lstStyle/>
          <a:p>
            <a:r>
              <a:rPr lang="en-US" sz="3200" b="1" dirty="0">
                <a:solidFill>
                  <a:schemeClr val="accent6">
                    <a:lumMod val="75000"/>
                  </a:schemeClr>
                </a:solidFill>
              </a:rPr>
              <a:t>01</a:t>
            </a:r>
          </a:p>
        </p:txBody>
      </p:sp>
      <p:sp>
        <p:nvSpPr>
          <p:cNvPr id="9" name="TextBox 8">
            <a:extLst>
              <a:ext uri="{FF2B5EF4-FFF2-40B4-BE49-F238E27FC236}">
                <a16:creationId xmlns:a16="http://schemas.microsoft.com/office/drawing/2014/main" id="{7F9DC473-2346-440A-A7BB-5F8DFB449D53}"/>
              </a:ext>
            </a:extLst>
          </p:cNvPr>
          <p:cNvSpPr txBox="1"/>
          <p:nvPr/>
        </p:nvSpPr>
        <p:spPr>
          <a:xfrm>
            <a:off x="9237290" y="499883"/>
            <a:ext cx="1159292" cy="369204"/>
          </a:xfrm>
          <a:prstGeom prst="rect">
            <a:avLst/>
          </a:prstGeom>
          <a:noFill/>
        </p:spPr>
        <p:txBody>
          <a:bodyPr wrap="none" rtlCol="0">
            <a:spAutoFit/>
          </a:bodyPr>
          <a:lstStyle/>
          <a:p>
            <a:r>
              <a:rPr lang="en-US" sz="1799" b="1" dirty="0">
                <a:solidFill>
                  <a:schemeClr val="tx2"/>
                </a:solidFill>
              </a:rPr>
              <a:t>Mortality</a:t>
            </a:r>
          </a:p>
        </p:txBody>
      </p:sp>
    </p:spTree>
    <p:extLst>
      <p:ext uri="{BB962C8B-B14F-4D97-AF65-F5344CB8AC3E}">
        <p14:creationId xmlns:p14="http://schemas.microsoft.com/office/powerpoint/2010/main" val="356561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633177"/>
            <a:ext cx="9753600" cy="1325562"/>
          </a:xfrm>
        </p:spPr>
        <p:txBody>
          <a:bodyPr>
            <a:normAutofit fontScale="90000"/>
          </a:bodyPr>
          <a:lstStyle/>
          <a:p>
            <a:r>
              <a:rPr lang="en-US" cap="none" dirty="0"/>
              <a:t>HIV/AIDS </a:t>
            </a:r>
            <a:br>
              <a:rPr lang="en-US" cap="none" dirty="0"/>
            </a:br>
            <a:r>
              <a:rPr lang="en-US" cap="none" dirty="0"/>
              <a:t>Adult prevalence rate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561012" y="393412"/>
            <a:ext cx="6778625" cy="584775"/>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HIV/AIDS - adult prevalence rate compares the percentage of adults (aged 15-49) living with HIV/AIDS.</a:t>
            </a:r>
            <a:endParaRPr lang="en-US" sz="1600" dirty="0"/>
          </a:p>
        </p:txBody>
      </p:sp>
      <p:pic>
        <p:nvPicPr>
          <p:cNvPr id="6" name="Content Placeholder 5">
            <a:extLst>
              <a:ext uri="{FF2B5EF4-FFF2-40B4-BE49-F238E27FC236}">
                <a16:creationId xmlns:a16="http://schemas.microsoft.com/office/drawing/2014/main" id="{C8EAA532-6F78-464D-98E0-40E585BB1DCA}"/>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51012" y="1524000"/>
            <a:ext cx="6324600" cy="5232547"/>
          </a:xfrm>
        </p:spPr>
      </p:pic>
      <p:sp>
        <p:nvSpPr>
          <p:cNvPr id="7" name="TextBox 6">
            <a:extLst>
              <a:ext uri="{FF2B5EF4-FFF2-40B4-BE49-F238E27FC236}">
                <a16:creationId xmlns:a16="http://schemas.microsoft.com/office/drawing/2014/main" id="{95DD77AB-5A8D-4EC0-95F9-00F51B48D743}"/>
              </a:ext>
            </a:extLst>
          </p:cNvPr>
          <p:cNvSpPr txBox="1"/>
          <p:nvPr/>
        </p:nvSpPr>
        <p:spPr>
          <a:xfrm>
            <a:off x="10742612" y="5802568"/>
            <a:ext cx="643125" cy="584775"/>
          </a:xfrm>
          <a:prstGeom prst="rect">
            <a:avLst/>
          </a:prstGeom>
          <a:noFill/>
        </p:spPr>
        <p:txBody>
          <a:bodyPr wrap="none" rtlCol="0">
            <a:spAutoFit/>
          </a:bodyPr>
          <a:lstStyle/>
          <a:p>
            <a:r>
              <a:rPr lang="en-US" sz="3200" b="1" dirty="0">
                <a:solidFill>
                  <a:schemeClr val="accent4">
                    <a:lumMod val="75000"/>
                  </a:schemeClr>
                </a:solidFill>
              </a:rPr>
              <a:t>03</a:t>
            </a:r>
          </a:p>
        </p:txBody>
      </p:sp>
      <p:sp>
        <p:nvSpPr>
          <p:cNvPr id="8" name="TextBox 7">
            <a:extLst>
              <a:ext uri="{FF2B5EF4-FFF2-40B4-BE49-F238E27FC236}">
                <a16:creationId xmlns:a16="http://schemas.microsoft.com/office/drawing/2014/main" id="{39DB5DDD-29C0-42E9-9D5F-892D3CF8CE29}"/>
              </a:ext>
            </a:extLst>
          </p:cNvPr>
          <p:cNvSpPr txBox="1"/>
          <p:nvPr/>
        </p:nvSpPr>
        <p:spPr>
          <a:xfrm>
            <a:off x="10742612" y="6387343"/>
            <a:ext cx="1331376" cy="369204"/>
          </a:xfrm>
          <a:prstGeom prst="rect">
            <a:avLst/>
          </a:prstGeom>
          <a:noFill/>
        </p:spPr>
        <p:txBody>
          <a:bodyPr wrap="none" rtlCol="0">
            <a:spAutoFit/>
          </a:bodyPr>
          <a:lstStyle/>
          <a:p>
            <a:r>
              <a:rPr lang="en-US" sz="1799" b="1" cap="all" dirty="0">
                <a:solidFill>
                  <a:schemeClr val="tx2"/>
                </a:solidFill>
              </a:rPr>
              <a:t>HIV/AIDS</a:t>
            </a:r>
          </a:p>
        </p:txBody>
      </p:sp>
    </p:spTree>
    <p:extLst>
      <p:ext uri="{BB962C8B-B14F-4D97-AF65-F5344CB8AC3E}">
        <p14:creationId xmlns:p14="http://schemas.microsoft.com/office/powerpoint/2010/main" val="252727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633177"/>
            <a:ext cx="9753600" cy="1325562"/>
          </a:xfrm>
        </p:spPr>
        <p:txBody>
          <a:bodyPr>
            <a:normAutofit fontScale="90000"/>
          </a:bodyPr>
          <a:lstStyle/>
          <a:p>
            <a:r>
              <a:rPr lang="en-US" cap="none" dirty="0"/>
              <a:t>HIV/AIDS </a:t>
            </a:r>
            <a:br>
              <a:rPr lang="en-US" cap="none" dirty="0"/>
            </a:br>
            <a:r>
              <a:rPr lang="en-US" cap="none" dirty="0"/>
              <a:t>Adult prevalence rate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561012" y="393412"/>
            <a:ext cx="6778625" cy="584775"/>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HIV/AIDS - adult prevalence rate compares the percentage of adults (aged 15-49) living with HIV/AIDS.</a:t>
            </a:r>
            <a:endParaRPr lang="en-US" sz="1600" dirty="0"/>
          </a:p>
        </p:txBody>
      </p:sp>
      <p:pic>
        <p:nvPicPr>
          <p:cNvPr id="8" name="Content Placeholder 7">
            <a:extLst>
              <a:ext uri="{FF2B5EF4-FFF2-40B4-BE49-F238E27FC236}">
                <a16:creationId xmlns:a16="http://schemas.microsoft.com/office/drawing/2014/main" id="{B379D065-2F9B-45EF-8FC8-3FBA7BD285C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9412" y="1600200"/>
            <a:ext cx="5186633" cy="4343400"/>
          </a:xfrm>
        </p:spPr>
      </p:pic>
      <p:pic>
        <p:nvPicPr>
          <p:cNvPr id="10" name="Picture 9">
            <a:extLst>
              <a:ext uri="{FF2B5EF4-FFF2-40B4-BE49-F238E27FC236}">
                <a16:creationId xmlns:a16="http://schemas.microsoft.com/office/drawing/2014/main" id="{5404F3CF-1572-423C-8DFA-522DD2C9A6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3413" y="1512769"/>
            <a:ext cx="5291038" cy="4430831"/>
          </a:xfrm>
          <a:prstGeom prst="rect">
            <a:avLst/>
          </a:prstGeom>
        </p:spPr>
      </p:pic>
      <p:sp>
        <p:nvSpPr>
          <p:cNvPr id="11" name="TextBox 10">
            <a:extLst>
              <a:ext uri="{FF2B5EF4-FFF2-40B4-BE49-F238E27FC236}">
                <a16:creationId xmlns:a16="http://schemas.microsoft.com/office/drawing/2014/main" id="{209C30C2-A432-4A63-B8FB-2041F840BB86}"/>
              </a:ext>
            </a:extLst>
          </p:cNvPr>
          <p:cNvSpPr txBox="1"/>
          <p:nvPr/>
        </p:nvSpPr>
        <p:spPr>
          <a:xfrm>
            <a:off x="10742612" y="5802568"/>
            <a:ext cx="643125" cy="584775"/>
          </a:xfrm>
          <a:prstGeom prst="rect">
            <a:avLst/>
          </a:prstGeom>
          <a:noFill/>
        </p:spPr>
        <p:txBody>
          <a:bodyPr wrap="none" rtlCol="0">
            <a:spAutoFit/>
          </a:bodyPr>
          <a:lstStyle/>
          <a:p>
            <a:r>
              <a:rPr lang="en-US" sz="3200" b="1" dirty="0">
                <a:solidFill>
                  <a:schemeClr val="accent4">
                    <a:lumMod val="75000"/>
                  </a:schemeClr>
                </a:solidFill>
              </a:rPr>
              <a:t>03</a:t>
            </a:r>
          </a:p>
        </p:txBody>
      </p:sp>
      <p:sp>
        <p:nvSpPr>
          <p:cNvPr id="12" name="TextBox 11">
            <a:extLst>
              <a:ext uri="{FF2B5EF4-FFF2-40B4-BE49-F238E27FC236}">
                <a16:creationId xmlns:a16="http://schemas.microsoft.com/office/drawing/2014/main" id="{207BAE34-0824-47DF-A1C6-CC5F3381DB7B}"/>
              </a:ext>
            </a:extLst>
          </p:cNvPr>
          <p:cNvSpPr txBox="1"/>
          <p:nvPr/>
        </p:nvSpPr>
        <p:spPr>
          <a:xfrm>
            <a:off x="10742612" y="6387343"/>
            <a:ext cx="1331376" cy="369204"/>
          </a:xfrm>
          <a:prstGeom prst="rect">
            <a:avLst/>
          </a:prstGeom>
          <a:noFill/>
        </p:spPr>
        <p:txBody>
          <a:bodyPr wrap="none" rtlCol="0">
            <a:spAutoFit/>
          </a:bodyPr>
          <a:lstStyle/>
          <a:p>
            <a:r>
              <a:rPr lang="en-US" sz="1799" b="1" cap="all" dirty="0">
                <a:solidFill>
                  <a:schemeClr val="tx2"/>
                </a:solidFill>
              </a:rPr>
              <a:t>HIV/AIDS</a:t>
            </a:r>
          </a:p>
        </p:txBody>
      </p:sp>
    </p:spTree>
    <p:extLst>
      <p:ext uri="{BB962C8B-B14F-4D97-AF65-F5344CB8AC3E}">
        <p14:creationId xmlns:p14="http://schemas.microsoft.com/office/powerpoint/2010/main" val="222263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609600"/>
            <a:ext cx="9753600" cy="1325562"/>
          </a:xfrm>
        </p:spPr>
        <p:txBody>
          <a:bodyPr>
            <a:normAutofit fontScale="90000"/>
          </a:bodyPr>
          <a:lstStyle/>
          <a:p>
            <a:r>
              <a:rPr lang="en-US" cap="none" dirty="0"/>
              <a:t>Health expenditure</a:t>
            </a:r>
            <a:br>
              <a:rPr lang="en-US" cap="none" dirty="0"/>
            </a:br>
            <a:r>
              <a:rPr lang="en-US" cap="none" dirty="0"/>
              <a:t>(by $)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256212" y="223736"/>
            <a:ext cx="6778625" cy="1323439"/>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Health expenditures provides the total expenditure on health. Health expenditures are broadly defined as activities performed either by institutions or individuals through the application of medical, paramedical, and/or nursing knowledge and technology, the primary purpose of which is to promote, restore, or maintain health.</a:t>
            </a:r>
            <a:endParaRPr lang="en-US" sz="1600" dirty="0"/>
          </a:p>
        </p:txBody>
      </p:sp>
      <p:pic>
        <p:nvPicPr>
          <p:cNvPr id="6" name="Content Placeholder 5">
            <a:extLst>
              <a:ext uri="{FF2B5EF4-FFF2-40B4-BE49-F238E27FC236}">
                <a16:creationId xmlns:a16="http://schemas.microsoft.com/office/drawing/2014/main" id="{1EC11EE1-C98F-4886-BCDD-55243659E84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55813" y="1600200"/>
            <a:ext cx="6187562" cy="5181600"/>
          </a:xfrm>
        </p:spPr>
      </p:pic>
      <p:sp>
        <p:nvSpPr>
          <p:cNvPr id="7" name="TextBox 6">
            <a:extLst>
              <a:ext uri="{FF2B5EF4-FFF2-40B4-BE49-F238E27FC236}">
                <a16:creationId xmlns:a16="http://schemas.microsoft.com/office/drawing/2014/main" id="{FCFDE5F8-BE96-4F1D-A08D-B6A5621634F0}"/>
              </a:ext>
            </a:extLst>
          </p:cNvPr>
          <p:cNvSpPr txBox="1"/>
          <p:nvPr/>
        </p:nvSpPr>
        <p:spPr>
          <a:xfrm>
            <a:off x="9940739" y="5956012"/>
            <a:ext cx="643125" cy="584775"/>
          </a:xfrm>
          <a:prstGeom prst="rect">
            <a:avLst/>
          </a:prstGeom>
          <a:noFill/>
        </p:spPr>
        <p:txBody>
          <a:bodyPr wrap="none" rtlCol="0">
            <a:spAutoFit/>
          </a:bodyPr>
          <a:lstStyle/>
          <a:p>
            <a:r>
              <a:rPr lang="en-US" sz="3200" b="1" dirty="0">
                <a:solidFill>
                  <a:schemeClr val="accent3">
                    <a:lumMod val="75000"/>
                  </a:schemeClr>
                </a:solidFill>
              </a:rPr>
              <a:t>04</a:t>
            </a:r>
          </a:p>
        </p:txBody>
      </p:sp>
      <p:sp>
        <p:nvSpPr>
          <p:cNvPr id="8" name="TextBox 7">
            <a:extLst>
              <a:ext uri="{FF2B5EF4-FFF2-40B4-BE49-F238E27FC236}">
                <a16:creationId xmlns:a16="http://schemas.microsoft.com/office/drawing/2014/main" id="{0B5E06B3-59B6-4C14-A10F-2F19CF50CEA0}"/>
              </a:ext>
            </a:extLst>
          </p:cNvPr>
          <p:cNvSpPr txBox="1"/>
          <p:nvPr/>
        </p:nvSpPr>
        <p:spPr>
          <a:xfrm>
            <a:off x="9940739" y="6434420"/>
            <a:ext cx="2250937" cy="369204"/>
          </a:xfrm>
          <a:prstGeom prst="rect">
            <a:avLst/>
          </a:prstGeom>
          <a:noFill/>
        </p:spPr>
        <p:txBody>
          <a:bodyPr wrap="none" rtlCol="0">
            <a:spAutoFit/>
          </a:bodyPr>
          <a:lstStyle/>
          <a:p>
            <a:r>
              <a:rPr lang="en-US" sz="1799" b="1" dirty="0">
                <a:solidFill>
                  <a:schemeClr val="tx2"/>
                </a:solidFill>
              </a:rPr>
              <a:t>Health expenditure</a:t>
            </a:r>
          </a:p>
        </p:txBody>
      </p:sp>
    </p:spTree>
    <p:extLst>
      <p:ext uri="{BB962C8B-B14F-4D97-AF65-F5344CB8AC3E}">
        <p14:creationId xmlns:p14="http://schemas.microsoft.com/office/powerpoint/2010/main" val="1114232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609600"/>
            <a:ext cx="9753600" cy="1325562"/>
          </a:xfrm>
        </p:spPr>
        <p:txBody>
          <a:bodyPr>
            <a:normAutofit fontScale="90000"/>
          </a:bodyPr>
          <a:lstStyle/>
          <a:p>
            <a:r>
              <a:rPr lang="en-US" cap="none" dirty="0"/>
              <a:t>Health expenditure</a:t>
            </a:r>
            <a:br>
              <a:rPr lang="en-US" cap="none" dirty="0"/>
            </a:br>
            <a:r>
              <a:rPr lang="en-US" cap="none" dirty="0"/>
              <a:t>(by $)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256212" y="223736"/>
            <a:ext cx="6778625" cy="1323439"/>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Health expenditures provides the total expenditure on health. Health expenditures are broadly defined as activities performed either by institutions or individuals through the application of medical, paramedical, and/or nursing knowledge and technology, the primary purpose of which is to promote, restore, or maintain health.</a:t>
            </a:r>
            <a:endParaRPr lang="en-US" sz="1600" dirty="0"/>
          </a:p>
        </p:txBody>
      </p:sp>
      <p:pic>
        <p:nvPicPr>
          <p:cNvPr id="8" name="Content Placeholder 7">
            <a:extLst>
              <a:ext uri="{FF2B5EF4-FFF2-40B4-BE49-F238E27FC236}">
                <a16:creationId xmlns:a16="http://schemas.microsoft.com/office/drawing/2014/main" id="{43F1259D-7522-4103-9D37-6376686172A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1812" y="1676400"/>
            <a:ext cx="5732594" cy="4800600"/>
          </a:xfrm>
        </p:spPr>
      </p:pic>
      <p:pic>
        <p:nvPicPr>
          <p:cNvPr id="10" name="Picture 9">
            <a:extLst>
              <a:ext uri="{FF2B5EF4-FFF2-40B4-BE49-F238E27FC236}">
                <a16:creationId xmlns:a16="http://schemas.microsoft.com/office/drawing/2014/main" id="{DD99F8BA-1365-4EE5-9127-57D6638A6F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4147" y="1676400"/>
            <a:ext cx="5472866" cy="4795421"/>
          </a:xfrm>
          <a:prstGeom prst="rect">
            <a:avLst/>
          </a:prstGeom>
        </p:spPr>
      </p:pic>
      <p:sp>
        <p:nvSpPr>
          <p:cNvPr id="11" name="TextBox 10">
            <a:extLst>
              <a:ext uri="{FF2B5EF4-FFF2-40B4-BE49-F238E27FC236}">
                <a16:creationId xmlns:a16="http://schemas.microsoft.com/office/drawing/2014/main" id="{65479CA0-8C34-4043-B582-90EC731B744C}"/>
              </a:ext>
            </a:extLst>
          </p:cNvPr>
          <p:cNvSpPr txBox="1"/>
          <p:nvPr/>
        </p:nvSpPr>
        <p:spPr>
          <a:xfrm>
            <a:off x="9940739" y="5956012"/>
            <a:ext cx="643125" cy="584775"/>
          </a:xfrm>
          <a:prstGeom prst="rect">
            <a:avLst/>
          </a:prstGeom>
          <a:noFill/>
        </p:spPr>
        <p:txBody>
          <a:bodyPr wrap="none" rtlCol="0">
            <a:spAutoFit/>
          </a:bodyPr>
          <a:lstStyle/>
          <a:p>
            <a:r>
              <a:rPr lang="en-US" sz="3200" b="1" dirty="0">
                <a:solidFill>
                  <a:schemeClr val="accent3">
                    <a:lumMod val="75000"/>
                  </a:schemeClr>
                </a:solidFill>
              </a:rPr>
              <a:t>04</a:t>
            </a:r>
          </a:p>
        </p:txBody>
      </p:sp>
      <p:sp>
        <p:nvSpPr>
          <p:cNvPr id="12" name="TextBox 11">
            <a:extLst>
              <a:ext uri="{FF2B5EF4-FFF2-40B4-BE49-F238E27FC236}">
                <a16:creationId xmlns:a16="http://schemas.microsoft.com/office/drawing/2014/main" id="{3D353D6F-E332-4C81-8BE7-5B27D08171FC}"/>
              </a:ext>
            </a:extLst>
          </p:cNvPr>
          <p:cNvSpPr txBox="1"/>
          <p:nvPr/>
        </p:nvSpPr>
        <p:spPr>
          <a:xfrm>
            <a:off x="9940739" y="6434420"/>
            <a:ext cx="2250937" cy="369204"/>
          </a:xfrm>
          <a:prstGeom prst="rect">
            <a:avLst/>
          </a:prstGeom>
          <a:noFill/>
        </p:spPr>
        <p:txBody>
          <a:bodyPr wrap="none" rtlCol="0">
            <a:spAutoFit/>
          </a:bodyPr>
          <a:lstStyle/>
          <a:p>
            <a:r>
              <a:rPr lang="en-US" sz="1799" b="1" dirty="0">
                <a:solidFill>
                  <a:schemeClr val="tx2"/>
                </a:solidFill>
              </a:rPr>
              <a:t>Health expenditure</a:t>
            </a:r>
          </a:p>
        </p:txBody>
      </p:sp>
    </p:spTree>
    <p:extLst>
      <p:ext uri="{BB962C8B-B14F-4D97-AF65-F5344CB8AC3E}">
        <p14:creationId xmlns:p14="http://schemas.microsoft.com/office/powerpoint/2010/main" val="220571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93"/>
            <a:ext cx="4570809" cy="68562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4" name="Text Placeholder 3"/>
          <p:cNvSpPr txBox="1">
            <a:spLocks/>
          </p:cNvSpPr>
          <p:nvPr/>
        </p:nvSpPr>
        <p:spPr>
          <a:xfrm>
            <a:off x="314244" y="608056"/>
            <a:ext cx="3942322" cy="9026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5865">
                <a:solidFill>
                  <a:schemeClr val="bg1"/>
                </a:solidFill>
                <a:latin typeface="+mj-lt"/>
              </a:rPr>
              <a:t>AGENDA</a:t>
            </a:r>
            <a:endParaRPr lang="en-US" sz="5865" dirty="0">
              <a:solidFill>
                <a:schemeClr val="bg1"/>
              </a:solidFill>
              <a:latin typeface="+mj-lt"/>
            </a:endParaRPr>
          </a:p>
        </p:txBody>
      </p:sp>
      <p:sp>
        <p:nvSpPr>
          <p:cNvPr id="77" name="Rectangle 76"/>
          <p:cNvSpPr/>
          <p:nvPr/>
        </p:nvSpPr>
        <p:spPr>
          <a:xfrm>
            <a:off x="4874913" y="2450082"/>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b="1" dirty="0">
                <a:solidFill>
                  <a:schemeClr val="tx1">
                    <a:lumMod val="75000"/>
                  </a:schemeClr>
                </a:solidFill>
                <a:latin typeface="+mj-lt"/>
                <a:ea typeface="Open Sans" panose="020B0606030504020204" pitchFamily="34" charset="0"/>
                <a:cs typeface="Open Sans" panose="020B0606030504020204" pitchFamily="34" charset="0"/>
              </a:rPr>
              <a:t>Introduction</a:t>
            </a:r>
            <a:endParaRPr lang="en-US" sz="1999" b="1" dirty="0">
              <a:solidFill>
                <a:schemeClr val="tx1">
                  <a:lumMod val="75000"/>
                </a:schemeClr>
              </a:solidFill>
              <a:latin typeface="+mj-lt"/>
            </a:endParaRPr>
          </a:p>
        </p:txBody>
      </p:sp>
      <p:sp>
        <p:nvSpPr>
          <p:cNvPr id="78" name="TextBox 77"/>
          <p:cNvSpPr txBox="1"/>
          <p:nvPr/>
        </p:nvSpPr>
        <p:spPr>
          <a:xfrm>
            <a:off x="2842766" y="2485715"/>
            <a:ext cx="1343967" cy="400006"/>
          </a:xfrm>
          <a:prstGeom prst="rect">
            <a:avLst/>
          </a:prstGeom>
          <a:noFill/>
        </p:spPr>
        <p:txBody>
          <a:bodyPr wrap="square" rtlCol="0" anchor="ctr">
            <a:spAutoFit/>
          </a:bodyPr>
          <a:lstStyle/>
          <a:p>
            <a:pPr algn="r" fontAlgn="base"/>
            <a:r>
              <a:rPr lang="en-US" sz="1999" b="1" dirty="0">
                <a:solidFill>
                  <a:schemeClr val="bg1"/>
                </a:solidFill>
                <a:latin typeface="+mj-lt"/>
                <a:ea typeface="Open Sans" panose="020B0606030504020204" pitchFamily="34" charset="0"/>
                <a:cs typeface="Open Sans" panose="020B0606030504020204" pitchFamily="34" charset="0"/>
              </a:rPr>
              <a:t>01</a:t>
            </a:r>
          </a:p>
        </p:txBody>
      </p:sp>
      <p:sp>
        <p:nvSpPr>
          <p:cNvPr id="79" name="TextBox 78"/>
          <p:cNvSpPr txBox="1"/>
          <p:nvPr/>
        </p:nvSpPr>
        <p:spPr>
          <a:xfrm>
            <a:off x="2842766" y="2959318"/>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02</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0" name="TextBox 79"/>
          <p:cNvSpPr txBox="1"/>
          <p:nvPr/>
        </p:nvSpPr>
        <p:spPr>
          <a:xfrm>
            <a:off x="2842766" y="3432922"/>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03</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1" name="TextBox 80"/>
          <p:cNvSpPr txBox="1"/>
          <p:nvPr/>
        </p:nvSpPr>
        <p:spPr>
          <a:xfrm>
            <a:off x="2842766" y="3906526"/>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04</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2" name="TextBox 81"/>
          <p:cNvSpPr txBox="1"/>
          <p:nvPr/>
        </p:nvSpPr>
        <p:spPr>
          <a:xfrm>
            <a:off x="2842766" y="4380129"/>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05</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6" name="Rectangle 85"/>
          <p:cNvSpPr/>
          <p:nvPr/>
        </p:nvSpPr>
        <p:spPr>
          <a:xfrm>
            <a:off x="4874913" y="2921354"/>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Web Scraping </a:t>
            </a:r>
          </a:p>
        </p:txBody>
      </p:sp>
      <p:sp>
        <p:nvSpPr>
          <p:cNvPr id="87" name="Rectangle 86"/>
          <p:cNvSpPr/>
          <p:nvPr/>
        </p:nvSpPr>
        <p:spPr>
          <a:xfrm>
            <a:off x="4874913" y="3392626"/>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1: People and Health </a:t>
            </a:r>
          </a:p>
        </p:txBody>
      </p:sp>
      <p:sp>
        <p:nvSpPr>
          <p:cNvPr id="88" name="Rectangle 87"/>
          <p:cNvSpPr/>
          <p:nvPr/>
        </p:nvSpPr>
        <p:spPr>
          <a:xfrm>
            <a:off x="4874913" y="386662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2: Education, Communication and Economy </a:t>
            </a:r>
          </a:p>
        </p:txBody>
      </p:sp>
      <p:sp>
        <p:nvSpPr>
          <p:cNvPr id="89" name="Rectangle 88"/>
          <p:cNvSpPr/>
          <p:nvPr/>
        </p:nvSpPr>
        <p:spPr>
          <a:xfrm>
            <a:off x="4874913" y="434333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Conclusion and Wrap Up</a:t>
            </a:r>
          </a:p>
        </p:txBody>
      </p:sp>
    </p:spTree>
    <p:extLst>
      <p:ext uri="{BB962C8B-B14F-4D97-AF65-F5344CB8AC3E}">
        <p14:creationId xmlns:p14="http://schemas.microsoft.com/office/powerpoint/2010/main" val="2598752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609600"/>
            <a:ext cx="9753600" cy="1325562"/>
          </a:xfrm>
        </p:spPr>
        <p:txBody>
          <a:bodyPr>
            <a:normAutofit fontScale="90000"/>
          </a:bodyPr>
          <a:lstStyle/>
          <a:p>
            <a:r>
              <a:rPr lang="en-US" cap="none" dirty="0"/>
              <a:t>Health expenditure</a:t>
            </a:r>
            <a:br>
              <a:rPr lang="en-US" cap="none" dirty="0"/>
            </a:br>
            <a:r>
              <a:rPr lang="en-US" cap="none" dirty="0"/>
              <a:t>(by % of GDP)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256212" y="223736"/>
            <a:ext cx="6778625" cy="1323439"/>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Health expenditures provides the total expenditure on health. Health expenditures are broadly defined as activities performed either by institutions or individuals through the application of medical, paramedical, and/or nursing knowledge and technology, the primary purpose of which is to promote, restore, or maintain health.</a:t>
            </a:r>
            <a:endParaRPr lang="en-US" sz="1600" dirty="0"/>
          </a:p>
        </p:txBody>
      </p:sp>
      <p:pic>
        <p:nvPicPr>
          <p:cNvPr id="7" name="Content Placeholder 6">
            <a:extLst>
              <a:ext uri="{FF2B5EF4-FFF2-40B4-BE49-F238E27FC236}">
                <a16:creationId xmlns:a16="http://schemas.microsoft.com/office/drawing/2014/main" id="{4F92BF07-E921-44C1-B4DE-49C5A3FF91C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36812" y="1547175"/>
            <a:ext cx="6096000" cy="5193447"/>
          </a:xfrm>
        </p:spPr>
      </p:pic>
      <p:sp>
        <p:nvSpPr>
          <p:cNvPr id="11" name="TextBox 10">
            <a:extLst>
              <a:ext uri="{FF2B5EF4-FFF2-40B4-BE49-F238E27FC236}">
                <a16:creationId xmlns:a16="http://schemas.microsoft.com/office/drawing/2014/main" id="{5E43B753-B0CA-4AD6-B131-3BF0CB22F9DC}"/>
              </a:ext>
            </a:extLst>
          </p:cNvPr>
          <p:cNvSpPr txBox="1"/>
          <p:nvPr/>
        </p:nvSpPr>
        <p:spPr>
          <a:xfrm>
            <a:off x="9940739" y="5956012"/>
            <a:ext cx="643125" cy="584775"/>
          </a:xfrm>
          <a:prstGeom prst="rect">
            <a:avLst/>
          </a:prstGeom>
          <a:noFill/>
        </p:spPr>
        <p:txBody>
          <a:bodyPr wrap="none" rtlCol="0">
            <a:spAutoFit/>
          </a:bodyPr>
          <a:lstStyle/>
          <a:p>
            <a:r>
              <a:rPr lang="en-US" sz="3200" b="1" dirty="0">
                <a:solidFill>
                  <a:schemeClr val="accent3">
                    <a:lumMod val="75000"/>
                  </a:schemeClr>
                </a:solidFill>
              </a:rPr>
              <a:t>04</a:t>
            </a:r>
          </a:p>
        </p:txBody>
      </p:sp>
      <p:sp>
        <p:nvSpPr>
          <p:cNvPr id="12" name="TextBox 11">
            <a:extLst>
              <a:ext uri="{FF2B5EF4-FFF2-40B4-BE49-F238E27FC236}">
                <a16:creationId xmlns:a16="http://schemas.microsoft.com/office/drawing/2014/main" id="{355C5B15-1ED8-4F05-93DB-EE5D35EE0132}"/>
              </a:ext>
            </a:extLst>
          </p:cNvPr>
          <p:cNvSpPr txBox="1"/>
          <p:nvPr/>
        </p:nvSpPr>
        <p:spPr>
          <a:xfrm>
            <a:off x="9940739" y="6434420"/>
            <a:ext cx="2250937" cy="369204"/>
          </a:xfrm>
          <a:prstGeom prst="rect">
            <a:avLst/>
          </a:prstGeom>
          <a:noFill/>
        </p:spPr>
        <p:txBody>
          <a:bodyPr wrap="none" rtlCol="0">
            <a:spAutoFit/>
          </a:bodyPr>
          <a:lstStyle/>
          <a:p>
            <a:r>
              <a:rPr lang="en-US" sz="1799" b="1" dirty="0">
                <a:solidFill>
                  <a:schemeClr val="tx2"/>
                </a:solidFill>
              </a:rPr>
              <a:t>Health expenditure</a:t>
            </a:r>
          </a:p>
        </p:txBody>
      </p:sp>
    </p:spTree>
    <p:extLst>
      <p:ext uri="{BB962C8B-B14F-4D97-AF65-F5344CB8AC3E}">
        <p14:creationId xmlns:p14="http://schemas.microsoft.com/office/powerpoint/2010/main" val="156132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609600"/>
            <a:ext cx="9753600" cy="1325562"/>
          </a:xfrm>
        </p:spPr>
        <p:txBody>
          <a:bodyPr>
            <a:normAutofit fontScale="90000"/>
          </a:bodyPr>
          <a:lstStyle/>
          <a:p>
            <a:r>
              <a:rPr lang="en-US" cap="none" dirty="0"/>
              <a:t>Health expenditure</a:t>
            </a:r>
            <a:br>
              <a:rPr lang="en-US" cap="none" dirty="0"/>
            </a:br>
            <a:r>
              <a:rPr lang="en-US" cap="none" dirty="0"/>
              <a:t>(by % of GDP)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5256212" y="223736"/>
            <a:ext cx="6778625" cy="1323439"/>
          </a:xfrm>
          <a:prstGeom prst="rect">
            <a:avLst/>
          </a:prstGeom>
          <a:solidFill>
            <a:schemeClr val="bg2">
              <a:lumMod val="20000"/>
              <a:lumOff val="80000"/>
            </a:schemeClr>
          </a:solidFill>
        </p:spPr>
        <p:txBody>
          <a:bodyPr wrap="square">
            <a:spAutoFit/>
          </a:bodyPr>
          <a:lstStyle/>
          <a:p>
            <a:r>
              <a:rPr lang="en-US" sz="1600" dirty="0">
                <a:solidFill>
                  <a:srgbClr val="707070"/>
                </a:solidFill>
                <a:latin typeface="Arial" panose="020B0604020202020204" pitchFamily="34" charset="0"/>
              </a:rPr>
              <a:t>Health expenditures provides the total expenditure on health. Health expenditures are broadly defined as activities performed either by institutions or individuals through the application of medical, paramedical, and/or nursing knowledge and technology, the primary purpose of which is to promote, restore, or maintain health.</a:t>
            </a:r>
            <a:endParaRPr lang="en-US" sz="1600" dirty="0"/>
          </a:p>
        </p:txBody>
      </p:sp>
      <p:pic>
        <p:nvPicPr>
          <p:cNvPr id="7" name="Content Placeholder 6">
            <a:extLst>
              <a:ext uri="{FF2B5EF4-FFF2-40B4-BE49-F238E27FC236}">
                <a16:creationId xmlns:a16="http://schemas.microsoft.com/office/drawing/2014/main" id="{AA398281-ADF5-4CC2-A1E2-8EC3AD2B4E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2032" y="1638670"/>
            <a:ext cx="5791200" cy="4533530"/>
          </a:xfrm>
        </p:spPr>
      </p:pic>
      <p:pic>
        <p:nvPicPr>
          <p:cNvPr id="11" name="Picture 10">
            <a:extLst>
              <a:ext uri="{FF2B5EF4-FFF2-40B4-BE49-F238E27FC236}">
                <a16:creationId xmlns:a16="http://schemas.microsoft.com/office/drawing/2014/main" id="{F012C504-31EC-4D32-BE24-69D21A999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12" y="1638670"/>
            <a:ext cx="5715001" cy="4533530"/>
          </a:xfrm>
          <a:prstGeom prst="rect">
            <a:avLst/>
          </a:prstGeom>
        </p:spPr>
      </p:pic>
      <p:sp>
        <p:nvSpPr>
          <p:cNvPr id="12" name="TextBox 11">
            <a:extLst>
              <a:ext uri="{FF2B5EF4-FFF2-40B4-BE49-F238E27FC236}">
                <a16:creationId xmlns:a16="http://schemas.microsoft.com/office/drawing/2014/main" id="{8CA57926-1D1E-4119-98BB-B5E45EC18538}"/>
              </a:ext>
            </a:extLst>
          </p:cNvPr>
          <p:cNvSpPr txBox="1"/>
          <p:nvPr/>
        </p:nvSpPr>
        <p:spPr>
          <a:xfrm>
            <a:off x="9940739" y="5956012"/>
            <a:ext cx="643125" cy="584775"/>
          </a:xfrm>
          <a:prstGeom prst="rect">
            <a:avLst/>
          </a:prstGeom>
          <a:noFill/>
        </p:spPr>
        <p:txBody>
          <a:bodyPr wrap="none" rtlCol="0">
            <a:spAutoFit/>
          </a:bodyPr>
          <a:lstStyle/>
          <a:p>
            <a:r>
              <a:rPr lang="en-US" sz="3200" b="1" dirty="0">
                <a:solidFill>
                  <a:schemeClr val="accent3">
                    <a:lumMod val="75000"/>
                  </a:schemeClr>
                </a:solidFill>
              </a:rPr>
              <a:t>04</a:t>
            </a:r>
          </a:p>
        </p:txBody>
      </p:sp>
      <p:sp>
        <p:nvSpPr>
          <p:cNvPr id="13" name="TextBox 12">
            <a:extLst>
              <a:ext uri="{FF2B5EF4-FFF2-40B4-BE49-F238E27FC236}">
                <a16:creationId xmlns:a16="http://schemas.microsoft.com/office/drawing/2014/main" id="{91827869-672B-445C-98F4-F5012F59713D}"/>
              </a:ext>
            </a:extLst>
          </p:cNvPr>
          <p:cNvSpPr txBox="1"/>
          <p:nvPr/>
        </p:nvSpPr>
        <p:spPr>
          <a:xfrm>
            <a:off x="9940739" y="6434420"/>
            <a:ext cx="2250937" cy="369204"/>
          </a:xfrm>
          <a:prstGeom prst="rect">
            <a:avLst/>
          </a:prstGeom>
          <a:noFill/>
        </p:spPr>
        <p:txBody>
          <a:bodyPr wrap="none" rtlCol="0">
            <a:spAutoFit/>
          </a:bodyPr>
          <a:lstStyle/>
          <a:p>
            <a:r>
              <a:rPr lang="en-US" sz="1799" b="1" dirty="0">
                <a:solidFill>
                  <a:schemeClr val="tx2"/>
                </a:solidFill>
              </a:rPr>
              <a:t>Health expenditure</a:t>
            </a:r>
          </a:p>
        </p:txBody>
      </p:sp>
    </p:spTree>
    <p:extLst>
      <p:ext uri="{BB962C8B-B14F-4D97-AF65-F5344CB8AC3E}">
        <p14:creationId xmlns:p14="http://schemas.microsoft.com/office/powerpoint/2010/main" val="346464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E43F6-2757-428E-B0FC-66FFE1053A96}"/>
              </a:ext>
            </a:extLst>
          </p:cNvPr>
          <p:cNvSpPr>
            <a:spLocks noGrp="1"/>
          </p:cNvSpPr>
          <p:nvPr>
            <p:ph type="title"/>
          </p:nvPr>
        </p:nvSpPr>
        <p:spPr>
          <a:xfrm>
            <a:off x="1036250" y="38100"/>
            <a:ext cx="10183813" cy="1325562"/>
          </a:xfrm>
        </p:spPr>
        <p:txBody>
          <a:bodyPr/>
          <a:lstStyle/>
          <a:p>
            <a:r>
              <a:rPr lang="en-US" cap="none" dirty="0"/>
              <a:t>Are health expenditures really working? </a:t>
            </a:r>
          </a:p>
        </p:txBody>
      </p:sp>
      <p:sp>
        <p:nvSpPr>
          <p:cNvPr id="4" name="Content Placeholder 3">
            <a:extLst>
              <a:ext uri="{FF2B5EF4-FFF2-40B4-BE49-F238E27FC236}">
                <a16:creationId xmlns:a16="http://schemas.microsoft.com/office/drawing/2014/main" id="{E3CD6EFC-3D0F-4A27-BFD3-DF75DE85776E}"/>
              </a:ext>
            </a:extLst>
          </p:cNvPr>
          <p:cNvSpPr txBox="1">
            <a:spLocks noGrp="1"/>
          </p:cNvSpPr>
          <p:nvPr>
            <p:ph idx="1"/>
          </p:nvPr>
        </p:nvSpPr>
        <p:spPr>
          <a:xfrm>
            <a:off x="10742612" y="6019800"/>
            <a:ext cx="862416" cy="701602"/>
          </a:xfrm>
          <a:prstGeom prst="rect">
            <a:avLst/>
          </a:prstGeom>
          <a:noFill/>
        </p:spPr>
        <p:txBody>
          <a:bodyPr wrap="none" rtlCol="0">
            <a:spAutoFit/>
          </a:bodyPr>
          <a:lstStyle/>
          <a:p>
            <a:pPr marL="45720" indent="0">
              <a:buNone/>
            </a:pPr>
            <a:r>
              <a:rPr lang="en-US" sz="4399" b="1" dirty="0">
                <a:solidFill>
                  <a:schemeClr val="accent2">
                    <a:lumMod val="75000"/>
                  </a:schemeClr>
                </a:solidFill>
              </a:rPr>
              <a:t>05</a:t>
            </a:r>
          </a:p>
        </p:txBody>
      </p:sp>
      <p:sp>
        <p:nvSpPr>
          <p:cNvPr id="5" name="TextBox 4">
            <a:extLst>
              <a:ext uri="{FF2B5EF4-FFF2-40B4-BE49-F238E27FC236}">
                <a16:creationId xmlns:a16="http://schemas.microsoft.com/office/drawing/2014/main" id="{BFFC6FB9-32D0-409F-B27D-B6DCFDB25D00}"/>
              </a:ext>
            </a:extLst>
          </p:cNvPr>
          <p:cNvSpPr txBox="1"/>
          <p:nvPr/>
        </p:nvSpPr>
        <p:spPr>
          <a:xfrm>
            <a:off x="1036250" y="1723120"/>
            <a:ext cx="8944361" cy="646074"/>
          </a:xfrm>
          <a:prstGeom prst="rect">
            <a:avLst/>
          </a:prstGeom>
          <a:noFill/>
        </p:spPr>
        <p:txBody>
          <a:bodyPr wrap="square" rtlCol="0">
            <a:spAutoFit/>
          </a:bodyPr>
          <a:lstStyle/>
          <a:p>
            <a:r>
              <a:rPr lang="en-US" sz="1799" b="1" dirty="0">
                <a:solidFill>
                  <a:schemeClr val="tx2"/>
                </a:solidFill>
              </a:rPr>
              <a:t>THE QUESTION: Do higher health expenditures really lead to better results in terms of alleviating/solving these 8 prominent areas of global health concerns? </a:t>
            </a:r>
          </a:p>
        </p:txBody>
      </p:sp>
      <p:sp>
        <p:nvSpPr>
          <p:cNvPr id="6" name="TextBox 5">
            <a:extLst>
              <a:ext uri="{FF2B5EF4-FFF2-40B4-BE49-F238E27FC236}">
                <a16:creationId xmlns:a16="http://schemas.microsoft.com/office/drawing/2014/main" id="{377FFBF3-7E87-41FE-8C3F-7DDDEEA52DDB}"/>
              </a:ext>
            </a:extLst>
          </p:cNvPr>
          <p:cNvSpPr txBox="1"/>
          <p:nvPr/>
        </p:nvSpPr>
        <p:spPr>
          <a:xfrm>
            <a:off x="1036250" y="2667000"/>
            <a:ext cx="7373947" cy="2800767"/>
          </a:xfrm>
          <a:prstGeom prst="rect">
            <a:avLst/>
          </a:prstGeom>
          <a:noFill/>
        </p:spPr>
        <p:txBody>
          <a:bodyPr wrap="square" rtlCol="0">
            <a:spAutoFit/>
          </a:bodyPr>
          <a:lstStyle/>
          <a:p>
            <a:pPr marL="228600" indent="-228600" algn="just">
              <a:buFont typeface="+mj-lt"/>
              <a:buAutoNum type="arabicParenR"/>
            </a:pPr>
            <a:r>
              <a:rPr lang="en-US" sz="2000" dirty="0">
                <a:solidFill>
                  <a:schemeClr val="tx2"/>
                </a:solidFill>
              </a:rPr>
              <a:t>Maternal mortality</a:t>
            </a:r>
          </a:p>
          <a:p>
            <a:pPr marL="228600" indent="-228600" algn="just">
              <a:buFont typeface="+mj-lt"/>
              <a:buAutoNum type="arabicParenR"/>
            </a:pPr>
            <a:r>
              <a:rPr lang="en-US" sz="2000" dirty="0">
                <a:solidFill>
                  <a:schemeClr val="tx2"/>
                </a:solidFill>
              </a:rPr>
              <a:t>Infant mortality</a:t>
            </a:r>
          </a:p>
          <a:p>
            <a:pPr marL="228600" indent="-228600" algn="just">
              <a:buFont typeface="+mj-lt"/>
              <a:buAutoNum type="arabicParenR"/>
            </a:pPr>
            <a:r>
              <a:rPr lang="en-US" sz="2000" dirty="0">
                <a:solidFill>
                  <a:schemeClr val="tx2"/>
                </a:solidFill>
              </a:rPr>
              <a:t>Life expectancy at birth </a:t>
            </a:r>
          </a:p>
          <a:p>
            <a:pPr marL="228600" indent="-228600" algn="just">
              <a:buFont typeface="+mj-lt"/>
              <a:buAutoNum type="arabicParenR"/>
            </a:pPr>
            <a:r>
              <a:rPr lang="en-US" sz="2000" dirty="0">
                <a:solidFill>
                  <a:schemeClr val="tx2"/>
                </a:solidFill>
              </a:rPr>
              <a:t>Median age</a:t>
            </a:r>
          </a:p>
          <a:p>
            <a:pPr marL="228600" indent="-228600" algn="just">
              <a:buFont typeface="+mj-lt"/>
              <a:buAutoNum type="arabicParenR"/>
            </a:pPr>
            <a:r>
              <a:rPr lang="en-US" sz="2000" dirty="0">
                <a:solidFill>
                  <a:schemeClr val="tx2"/>
                </a:solidFill>
              </a:rPr>
              <a:t>Total fertility rate</a:t>
            </a:r>
          </a:p>
          <a:p>
            <a:pPr marL="228600" indent="-228600" algn="just">
              <a:buFont typeface="+mj-lt"/>
              <a:buAutoNum type="arabicParenR"/>
            </a:pPr>
            <a:r>
              <a:rPr lang="en-US" sz="2000" dirty="0">
                <a:solidFill>
                  <a:schemeClr val="tx2"/>
                </a:solidFill>
              </a:rPr>
              <a:t>HIV/AIDS adult prevalence rate </a:t>
            </a:r>
          </a:p>
          <a:p>
            <a:pPr marL="228600" indent="-228600" algn="just">
              <a:buFont typeface="+mj-lt"/>
              <a:buAutoNum type="arabicParenR"/>
            </a:pPr>
            <a:r>
              <a:rPr lang="en-US" sz="2000" dirty="0">
                <a:solidFill>
                  <a:schemeClr val="tx2"/>
                </a:solidFill>
              </a:rPr>
              <a:t>Obesity - adult prevalence rate</a:t>
            </a:r>
          </a:p>
          <a:p>
            <a:pPr marL="228600" indent="-228600" algn="just">
              <a:buFont typeface="+mj-lt"/>
              <a:buAutoNum type="arabicParenR"/>
            </a:pPr>
            <a:r>
              <a:rPr lang="en-US" sz="2000" dirty="0">
                <a:solidFill>
                  <a:schemeClr val="tx2"/>
                </a:solidFill>
              </a:rPr>
              <a:t>Children under the age of 5 years underweight</a:t>
            </a:r>
          </a:p>
          <a:p>
            <a:pPr marL="171450" indent="-171450" algn="just">
              <a:buFont typeface="Arial" panose="020B0604020202020204" pitchFamily="34" charset="0"/>
              <a:buChar char="•"/>
            </a:pPr>
            <a:endParaRPr lang="en-US" sz="1600" dirty="0">
              <a:solidFill>
                <a:schemeClr val="tx2"/>
              </a:solidFill>
            </a:endParaRPr>
          </a:p>
        </p:txBody>
      </p:sp>
      <p:sp>
        <p:nvSpPr>
          <p:cNvPr id="7" name="Rectangle 6">
            <a:extLst>
              <a:ext uri="{FF2B5EF4-FFF2-40B4-BE49-F238E27FC236}">
                <a16:creationId xmlns:a16="http://schemas.microsoft.com/office/drawing/2014/main" id="{666C5969-3ACA-4346-80D8-00F0BD0E0A1A}"/>
              </a:ext>
            </a:extLst>
          </p:cNvPr>
          <p:cNvSpPr/>
          <p:nvPr/>
        </p:nvSpPr>
        <p:spPr>
          <a:xfrm>
            <a:off x="1065212" y="5447656"/>
            <a:ext cx="9296400" cy="646074"/>
          </a:xfrm>
          <a:prstGeom prst="rect">
            <a:avLst/>
          </a:prstGeom>
        </p:spPr>
        <p:txBody>
          <a:bodyPr wrap="square">
            <a:spAutoFit/>
          </a:bodyPr>
          <a:lstStyle/>
          <a:p>
            <a:r>
              <a:rPr lang="en-US" sz="1799" b="1" dirty="0">
                <a:solidFill>
                  <a:schemeClr val="tx2"/>
                </a:solidFill>
              </a:rPr>
              <a:t>Next Step: Find the correlation between health expenditure ($) and measurements in those 8 areas of concern, for each continent. </a:t>
            </a:r>
            <a:endParaRPr lang="en-US" dirty="0"/>
          </a:p>
        </p:txBody>
      </p:sp>
    </p:spTree>
    <p:extLst>
      <p:ext uri="{BB962C8B-B14F-4D97-AF65-F5344CB8AC3E}">
        <p14:creationId xmlns:p14="http://schemas.microsoft.com/office/powerpoint/2010/main" val="124208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D065D22-B667-4B6C-BE74-33B02C72DCBB}"/>
              </a:ext>
            </a:extLst>
          </p:cNvPr>
          <p:cNvPicPr>
            <a:picLocks noChangeAspect="1"/>
          </p:cNvPicPr>
          <p:nvPr/>
        </p:nvPicPr>
        <p:blipFill>
          <a:blip r:embed="rId2"/>
          <a:stretch>
            <a:fillRect/>
          </a:stretch>
        </p:blipFill>
        <p:spPr>
          <a:xfrm>
            <a:off x="1598612" y="685800"/>
            <a:ext cx="10302870" cy="5181600"/>
          </a:xfrm>
          <a:prstGeom prst="rect">
            <a:avLst/>
          </a:prstGeom>
        </p:spPr>
      </p:pic>
      <p:sp>
        <p:nvSpPr>
          <p:cNvPr id="13" name="Rectangle 12">
            <a:extLst>
              <a:ext uri="{FF2B5EF4-FFF2-40B4-BE49-F238E27FC236}">
                <a16:creationId xmlns:a16="http://schemas.microsoft.com/office/drawing/2014/main" id="{B752AC35-BF14-4856-A5B5-1B2FA657893D}"/>
              </a:ext>
            </a:extLst>
          </p:cNvPr>
          <p:cNvSpPr/>
          <p:nvPr/>
        </p:nvSpPr>
        <p:spPr>
          <a:xfrm>
            <a:off x="554379" y="836711"/>
            <a:ext cx="1080745" cy="307777"/>
          </a:xfrm>
          <a:prstGeom prst="rect">
            <a:avLst/>
          </a:prstGeom>
        </p:spPr>
        <p:txBody>
          <a:bodyPr wrap="none">
            <a:spAutoFit/>
          </a:bodyPr>
          <a:lstStyle/>
          <a:p>
            <a:pPr algn="just"/>
            <a:r>
              <a:rPr lang="en-US" sz="1400" dirty="0">
                <a:solidFill>
                  <a:schemeClr val="tx2"/>
                </a:solidFill>
              </a:rPr>
              <a:t>South Asia</a:t>
            </a:r>
          </a:p>
        </p:txBody>
      </p:sp>
      <p:sp>
        <p:nvSpPr>
          <p:cNvPr id="15" name="Rectangle 14">
            <a:extLst>
              <a:ext uri="{FF2B5EF4-FFF2-40B4-BE49-F238E27FC236}">
                <a16:creationId xmlns:a16="http://schemas.microsoft.com/office/drawing/2014/main" id="{C3046E7B-7AFB-4CDF-BACF-EA42E618C90F}"/>
              </a:ext>
            </a:extLst>
          </p:cNvPr>
          <p:cNvSpPr/>
          <p:nvPr/>
        </p:nvSpPr>
        <p:spPr>
          <a:xfrm>
            <a:off x="201458" y="1331311"/>
            <a:ext cx="1467068" cy="307777"/>
          </a:xfrm>
          <a:prstGeom prst="rect">
            <a:avLst/>
          </a:prstGeom>
        </p:spPr>
        <p:txBody>
          <a:bodyPr wrap="none">
            <a:spAutoFit/>
          </a:bodyPr>
          <a:lstStyle/>
          <a:p>
            <a:pPr algn="just"/>
            <a:r>
              <a:rPr lang="en-US" sz="1400" dirty="0">
                <a:solidFill>
                  <a:schemeClr val="tx2"/>
                </a:solidFill>
              </a:rPr>
              <a:t>South America</a:t>
            </a:r>
          </a:p>
        </p:txBody>
      </p:sp>
      <p:sp>
        <p:nvSpPr>
          <p:cNvPr id="16" name="Rectangle 15">
            <a:extLst>
              <a:ext uri="{FF2B5EF4-FFF2-40B4-BE49-F238E27FC236}">
                <a16:creationId xmlns:a16="http://schemas.microsoft.com/office/drawing/2014/main" id="{7FDEDAA9-AF55-4ADE-A018-8AB6DF4280F9}"/>
              </a:ext>
            </a:extLst>
          </p:cNvPr>
          <p:cNvSpPr/>
          <p:nvPr/>
        </p:nvSpPr>
        <p:spPr>
          <a:xfrm>
            <a:off x="41157" y="4446669"/>
            <a:ext cx="1627369" cy="307777"/>
          </a:xfrm>
          <a:prstGeom prst="rect">
            <a:avLst/>
          </a:prstGeom>
        </p:spPr>
        <p:txBody>
          <a:bodyPr wrap="none">
            <a:spAutoFit/>
          </a:bodyPr>
          <a:lstStyle/>
          <a:p>
            <a:pPr algn="just"/>
            <a:r>
              <a:rPr lang="en-US" sz="1400" dirty="0">
                <a:solidFill>
                  <a:schemeClr val="tx2"/>
                </a:solidFill>
              </a:rPr>
              <a:t>Central America</a:t>
            </a:r>
          </a:p>
        </p:txBody>
      </p:sp>
      <p:sp>
        <p:nvSpPr>
          <p:cNvPr id="17" name="Rectangle 16">
            <a:extLst>
              <a:ext uri="{FF2B5EF4-FFF2-40B4-BE49-F238E27FC236}">
                <a16:creationId xmlns:a16="http://schemas.microsoft.com/office/drawing/2014/main" id="{BD0030F5-B9C7-418A-854C-2759DE1CFF8E}"/>
              </a:ext>
            </a:extLst>
          </p:cNvPr>
          <p:cNvSpPr/>
          <p:nvPr/>
        </p:nvSpPr>
        <p:spPr>
          <a:xfrm>
            <a:off x="182222" y="1829194"/>
            <a:ext cx="1505540" cy="307777"/>
          </a:xfrm>
          <a:prstGeom prst="rect">
            <a:avLst/>
          </a:prstGeom>
        </p:spPr>
        <p:txBody>
          <a:bodyPr wrap="none">
            <a:spAutoFit/>
          </a:bodyPr>
          <a:lstStyle/>
          <a:p>
            <a:pPr algn="just"/>
            <a:r>
              <a:rPr lang="en-US" sz="1400" dirty="0">
                <a:solidFill>
                  <a:schemeClr val="tx2"/>
                </a:solidFill>
              </a:rPr>
              <a:t>North America</a:t>
            </a:r>
          </a:p>
        </p:txBody>
      </p:sp>
      <p:sp>
        <p:nvSpPr>
          <p:cNvPr id="18" name="Rectangle 17">
            <a:extLst>
              <a:ext uri="{FF2B5EF4-FFF2-40B4-BE49-F238E27FC236}">
                <a16:creationId xmlns:a16="http://schemas.microsoft.com/office/drawing/2014/main" id="{06D4C6E5-1AD1-4859-A088-803E4CFC6BCB}"/>
              </a:ext>
            </a:extLst>
          </p:cNvPr>
          <p:cNvSpPr/>
          <p:nvPr/>
        </p:nvSpPr>
        <p:spPr>
          <a:xfrm>
            <a:off x="451787" y="2356729"/>
            <a:ext cx="1183337" cy="307777"/>
          </a:xfrm>
          <a:prstGeom prst="rect">
            <a:avLst/>
          </a:prstGeom>
        </p:spPr>
        <p:txBody>
          <a:bodyPr wrap="none">
            <a:spAutoFit/>
          </a:bodyPr>
          <a:lstStyle/>
          <a:p>
            <a:pPr algn="just"/>
            <a:r>
              <a:rPr lang="en-US" sz="1400" dirty="0">
                <a:solidFill>
                  <a:schemeClr val="tx2"/>
                </a:solidFill>
              </a:rPr>
              <a:t>Middle East</a:t>
            </a:r>
          </a:p>
        </p:txBody>
      </p:sp>
      <p:sp>
        <p:nvSpPr>
          <p:cNvPr id="19" name="Rectangle 18">
            <a:extLst>
              <a:ext uri="{FF2B5EF4-FFF2-40B4-BE49-F238E27FC236}">
                <a16:creationId xmlns:a16="http://schemas.microsoft.com/office/drawing/2014/main" id="{AD3F53C7-86AE-43C4-95A7-E7B8E65D2864}"/>
              </a:ext>
            </a:extLst>
          </p:cNvPr>
          <p:cNvSpPr/>
          <p:nvPr/>
        </p:nvSpPr>
        <p:spPr>
          <a:xfrm>
            <a:off x="800462" y="2845132"/>
            <a:ext cx="849913" cy="307777"/>
          </a:xfrm>
          <a:prstGeom prst="rect">
            <a:avLst/>
          </a:prstGeom>
        </p:spPr>
        <p:txBody>
          <a:bodyPr wrap="none">
            <a:spAutoFit/>
          </a:bodyPr>
          <a:lstStyle/>
          <a:p>
            <a:pPr algn="just"/>
            <a:r>
              <a:rPr lang="en-US" sz="1400" dirty="0">
                <a:solidFill>
                  <a:schemeClr val="tx2"/>
                </a:solidFill>
              </a:rPr>
              <a:t>Europe </a:t>
            </a:r>
          </a:p>
        </p:txBody>
      </p:sp>
      <p:sp>
        <p:nvSpPr>
          <p:cNvPr id="20" name="Rectangle 19">
            <a:extLst>
              <a:ext uri="{FF2B5EF4-FFF2-40B4-BE49-F238E27FC236}">
                <a16:creationId xmlns:a16="http://schemas.microsoft.com/office/drawing/2014/main" id="{D6BDEDCD-F977-4054-8B74-57C9FDE300A8}"/>
              </a:ext>
            </a:extLst>
          </p:cNvPr>
          <p:cNvSpPr/>
          <p:nvPr/>
        </p:nvSpPr>
        <p:spPr>
          <a:xfrm>
            <a:off x="-70697" y="3417088"/>
            <a:ext cx="1776448" cy="276999"/>
          </a:xfrm>
          <a:prstGeom prst="rect">
            <a:avLst/>
          </a:prstGeom>
        </p:spPr>
        <p:txBody>
          <a:bodyPr wrap="none">
            <a:spAutoFit/>
          </a:bodyPr>
          <a:lstStyle/>
          <a:p>
            <a:pPr algn="just"/>
            <a:r>
              <a:rPr lang="en-US" sz="1200" dirty="0">
                <a:solidFill>
                  <a:schemeClr val="tx2"/>
                </a:solidFill>
              </a:rPr>
              <a:t>East &amp; Southeast Asia</a:t>
            </a:r>
          </a:p>
        </p:txBody>
      </p:sp>
      <p:sp>
        <p:nvSpPr>
          <p:cNvPr id="21" name="Rectangle 20">
            <a:extLst>
              <a:ext uri="{FF2B5EF4-FFF2-40B4-BE49-F238E27FC236}">
                <a16:creationId xmlns:a16="http://schemas.microsoft.com/office/drawing/2014/main" id="{B24F2371-B854-4454-A8D6-22FBCBC0D907}"/>
              </a:ext>
            </a:extLst>
          </p:cNvPr>
          <p:cNvSpPr/>
          <p:nvPr/>
        </p:nvSpPr>
        <p:spPr>
          <a:xfrm>
            <a:off x="393947" y="3904882"/>
            <a:ext cx="1241045" cy="307777"/>
          </a:xfrm>
          <a:prstGeom prst="rect">
            <a:avLst/>
          </a:prstGeom>
        </p:spPr>
        <p:txBody>
          <a:bodyPr wrap="none">
            <a:spAutoFit/>
          </a:bodyPr>
          <a:lstStyle/>
          <a:p>
            <a:pPr algn="just"/>
            <a:r>
              <a:rPr lang="en-US" sz="1400" dirty="0">
                <a:solidFill>
                  <a:schemeClr val="tx2"/>
                </a:solidFill>
              </a:rPr>
              <a:t>Central Asia</a:t>
            </a:r>
          </a:p>
        </p:txBody>
      </p:sp>
      <p:sp>
        <p:nvSpPr>
          <p:cNvPr id="22" name="Rectangle 21">
            <a:extLst>
              <a:ext uri="{FF2B5EF4-FFF2-40B4-BE49-F238E27FC236}">
                <a16:creationId xmlns:a16="http://schemas.microsoft.com/office/drawing/2014/main" id="{A6605EE7-6EDF-4D02-9D37-841A2C218386}"/>
              </a:ext>
            </a:extLst>
          </p:cNvPr>
          <p:cNvSpPr/>
          <p:nvPr/>
        </p:nvSpPr>
        <p:spPr>
          <a:xfrm>
            <a:off x="-53235" y="4959090"/>
            <a:ext cx="1766830" cy="307777"/>
          </a:xfrm>
          <a:prstGeom prst="rect">
            <a:avLst/>
          </a:prstGeom>
        </p:spPr>
        <p:txBody>
          <a:bodyPr wrap="none">
            <a:spAutoFit/>
          </a:bodyPr>
          <a:lstStyle/>
          <a:p>
            <a:pPr algn="just"/>
            <a:r>
              <a:rPr lang="en-US" sz="1400" dirty="0">
                <a:solidFill>
                  <a:schemeClr val="tx2"/>
                </a:solidFill>
              </a:rPr>
              <a:t>Australia-Oceania</a:t>
            </a:r>
          </a:p>
        </p:txBody>
      </p:sp>
      <p:sp>
        <p:nvSpPr>
          <p:cNvPr id="23" name="Rectangle 22">
            <a:extLst>
              <a:ext uri="{FF2B5EF4-FFF2-40B4-BE49-F238E27FC236}">
                <a16:creationId xmlns:a16="http://schemas.microsoft.com/office/drawing/2014/main" id="{45DFE99E-358C-45D9-BEBE-6A3BFAC6DE21}"/>
              </a:ext>
            </a:extLst>
          </p:cNvPr>
          <p:cNvSpPr/>
          <p:nvPr/>
        </p:nvSpPr>
        <p:spPr>
          <a:xfrm>
            <a:off x="903065" y="5423756"/>
            <a:ext cx="752129" cy="307777"/>
          </a:xfrm>
          <a:prstGeom prst="rect">
            <a:avLst/>
          </a:prstGeom>
        </p:spPr>
        <p:txBody>
          <a:bodyPr wrap="none">
            <a:spAutoFit/>
          </a:bodyPr>
          <a:lstStyle/>
          <a:p>
            <a:pPr algn="just"/>
            <a:r>
              <a:rPr lang="en-US" sz="1400" dirty="0">
                <a:solidFill>
                  <a:schemeClr val="tx2"/>
                </a:solidFill>
              </a:rPr>
              <a:t>Africa </a:t>
            </a:r>
          </a:p>
        </p:txBody>
      </p:sp>
      <p:sp>
        <p:nvSpPr>
          <p:cNvPr id="24" name="Rectangle 23">
            <a:extLst>
              <a:ext uri="{FF2B5EF4-FFF2-40B4-BE49-F238E27FC236}">
                <a16:creationId xmlns:a16="http://schemas.microsoft.com/office/drawing/2014/main" id="{3022B329-29D5-4F98-8A76-1E7688F73004}"/>
              </a:ext>
            </a:extLst>
          </p:cNvPr>
          <p:cNvSpPr/>
          <p:nvPr/>
        </p:nvSpPr>
        <p:spPr>
          <a:xfrm rot="19610868">
            <a:off x="976648" y="6191312"/>
            <a:ext cx="1673856" cy="253916"/>
          </a:xfrm>
          <a:prstGeom prst="rect">
            <a:avLst/>
          </a:prstGeom>
        </p:spPr>
        <p:txBody>
          <a:bodyPr wrap="none">
            <a:spAutoFit/>
          </a:bodyPr>
          <a:lstStyle/>
          <a:p>
            <a:pPr algn="just"/>
            <a:r>
              <a:rPr lang="en-US" sz="1050" dirty="0">
                <a:solidFill>
                  <a:schemeClr val="tx2"/>
                </a:solidFill>
              </a:rPr>
              <a:t>Maternal mortality rate</a:t>
            </a:r>
          </a:p>
        </p:txBody>
      </p:sp>
      <p:sp>
        <p:nvSpPr>
          <p:cNvPr id="26" name="Rectangle 25">
            <a:extLst>
              <a:ext uri="{FF2B5EF4-FFF2-40B4-BE49-F238E27FC236}">
                <a16:creationId xmlns:a16="http://schemas.microsoft.com/office/drawing/2014/main" id="{045A045A-1D73-45EC-923D-BCA726174899}"/>
              </a:ext>
            </a:extLst>
          </p:cNvPr>
          <p:cNvSpPr/>
          <p:nvPr/>
        </p:nvSpPr>
        <p:spPr>
          <a:xfrm rot="19610868">
            <a:off x="2400955" y="6158610"/>
            <a:ext cx="1454244" cy="253916"/>
          </a:xfrm>
          <a:prstGeom prst="rect">
            <a:avLst/>
          </a:prstGeom>
        </p:spPr>
        <p:txBody>
          <a:bodyPr wrap="none">
            <a:spAutoFit/>
          </a:bodyPr>
          <a:lstStyle/>
          <a:p>
            <a:pPr algn="just"/>
            <a:r>
              <a:rPr lang="en-US" sz="1050" dirty="0">
                <a:solidFill>
                  <a:schemeClr val="tx2"/>
                </a:solidFill>
              </a:rPr>
              <a:t>Infant mortality rate</a:t>
            </a:r>
          </a:p>
        </p:txBody>
      </p:sp>
      <p:sp>
        <p:nvSpPr>
          <p:cNvPr id="27" name="Rectangle 26">
            <a:extLst>
              <a:ext uri="{FF2B5EF4-FFF2-40B4-BE49-F238E27FC236}">
                <a16:creationId xmlns:a16="http://schemas.microsoft.com/office/drawing/2014/main" id="{ABC9257F-18A4-4050-8D60-E93E2B5D3744}"/>
              </a:ext>
            </a:extLst>
          </p:cNvPr>
          <p:cNvSpPr/>
          <p:nvPr/>
        </p:nvSpPr>
        <p:spPr>
          <a:xfrm rot="19610868">
            <a:off x="3809906" y="6098999"/>
            <a:ext cx="1236236" cy="253916"/>
          </a:xfrm>
          <a:prstGeom prst="rect">
            <a:avLst/>
          </a:prstGeom>
        </p:spPr>
        <p:txBody>
          <a:bodyPr wrap="none">
            <a:spAutoFit/>
          </a:bodyPr>
          <a:lstStyle/>
          <a:p>
            <a:pPr algn="just"/>
            <a:r>
              <a:rPr lang="en-US" sz="1050" dirty="0">
                <a:solidFill>
                  <a:schemeClr val="tx2"/>
                </a:solidFill>
              </a:rPr>
              <a:t>Life expectancy</a:t>
            </a:r>
          </a:p>
        </p:txBody>
      </p:sp>
      <p:sp>
        <p:nvSpPr>
          <p:cNvPr id="28" name="Rectangle 27">
            <a:extLst>
              <a:ext uri="{FF2B5EF4-FFF2-40B4-BE49-F238E27FC236}">
                <a16:creationId xmlns:a16="http://schemas.microsoft.com/office/drawing/2014/main" id="{6E80A485-0067-4DD1-A533-A2F872D334BF}"/>
              </a:ext>
            </a:extLst>
          </p:cNvPr>
          <p:cNvSpPr/>
          <p:nvPr/>
        </p:nvSpPr>
        <p:spPr>
          <a:xfrm rot="19610868">
            <a:off x="5358537" y="6045241"/>
            <a:ext cx="997389" cy="253916"/>
          </a:xfrm>
          <a:prstGeom prst="rect">
            <a:avLst/>
          </a:prstGeom>
        </p:spPr>
        <p:txBody>
          <a:bodyPr wrap="none">
            <a:spAutoFit/>
          </a:bodyPr>
          <a:lstStyle/>
          <a:p>
            <a:pPr algn="just"/>
            <a:r>
              <a:rPr lang="en-US" sz="1050" dirty="0">
                <a:solidFill>
                  <a:schemeClr val="tx2"/>
                </a:solidFill>
              </a:rPr>
              <a:t>Median age</a:t>
            </a:r>
          </a:p>
        </p:txBody>
      </p:sp>
      <p:sp>
        <p:nvSpPr>
          <p:cNvPr id="29" name="Rectangle 28">
            <a:extLst>
              <a:ext uri="{FF2B5EF4-FFF2-40B4-BE49-F238E27FC236}">
                <a16:creationId xmlns:a16="http://schemas.microsoft.com/office/drawing/2014/main" id="{5CA957B6-4F1E-4E60-A4C2-743C2D36BF0B}"/>
              </a:ext>
            </a:extLst>
          </p:cNvPr>
          <p:cNvSpPr/>
          <p:nvPr/>
        </p:nvSpPr>
        <p:spPr>
          <a:xfrm rot="19610868">
            <a:off x="6556214" y="6025254"/>
            <a:ext cx="1244251" cy="415498"/>
          </a:xfrm>
          <a:prstGeom prst="rect">
            <a:avLst/>
          </a:prstGeom>
        </p:spPr>
        <p:txBody>
          <a:bodyPr wrap="none">
            <a:spAutoFit/>
          </a:bodyPr>
          <a:lstStyle/>
          <a:p>
            <a:pPr algn="just"/>
            <a:r>
              <a:rPr lang="en-US" sz="1050" dirty="0">
                <a:solidFill>
                  <a:schemeClr val="tx2"/>
                </a:solidFill>
              </a:rPr>
              <a:t>HIV/AIDs adult </a:t>
            </a:r>
          </a:p>
          <a:p>
            <a:pPr algn="just"/>
            <a:r>
              <a:rPr lang="en-US" sz="1050" dirty="0">
                <a:solidFill>
                  <a:schemeClr val="tx2"/>
                </a:solidFill>
              </a:rPr>
              <a:t>prevalence rate</a:t>
            </a:r>
          </a:p>
        </p:txBody>
      </p:sp>
      <p:sp>
        <p:nvSpPr>
          <p:cNvPr id="30" name="Rectangle 29">
            <a:extLst>
              <a:ext uri="{FF2B5EF4-FFF2-40B4-BE49-F238E27FC236}">
                <a16:creationId xmlns:a16="http://schemas.microsoft.com/office/drawing/2014/main" id="{1705A4F2-544A-44EA-9BC0-A15B530A6AF4}"/>
              </a:ext>
            </a:extLst>
          </p:cNvPr>
          <p:cNvSpPr/>
          <p:nvPr/>
        </p:nvSpPr>
        <p:spPr>
          <a:xfrm rot="19610868">
            <a:off x="7728597" y="6113179"/>
            <a:ext cx="1245854" cy="253916"/>
          </a:xfrm>
          <a:prstGeom prst="rect">
            <a:avLst/>
          </a:prstGeom>
        </p:spPr>
        <p:txBody>
          <a:bodyPr wrap="none">
            <a:spAutoFit/>
          </a:bodyPr>
          <a:lstStyle/>
          <a:p>
            <a:pPr algn="just"/>
            <a:r>
              <a:rPr lang="en-US" sz="1050" dirty="0">
                <a:solidFill>
                  <a:schemeClr val="tx2"/>
                </a:solidFill>
              </a:rPr>
              <a:t>Total fertility rate</a:t>
            </a:r>
          </a:p>
        </p:txBody>
      </p:sp>
      <p:sp>
        <p:nvSpPr>
          <p:cNvPr id="31" name="Rectangle 30">
            <a:extLst>
              <a:ext uri="{FF2B5EF4-FFF2-40B4-BE49-F238E27FC236}">
                <a16:creationId xmlns:a16="http://schemas.microsoft.com/office/drawing/2014/main" id="{87D7CC16-F053-49C9-8730-37463887441A}"/>
              </a:ext>
            </a:extLst>
          </p:cNvPr>
          <p:cNvSpPr/>
          <p:nvPr/>
        </p:nvSpPr>
        <p:spPr>
          <a:xfrm rot="19610868">
            <a:off x="9047758" y="5964450"/>
            <a:ext cx="1244251" cy="415498"/>
          </a:xfrm>
          <a:prstGeom prst="rect">
            <a:avLst/>
          </a:prstGeom>
        </p:spPr>
        <p:txBody>
          <a:bodyPr wrap="none">
            <a:spAutoFit/>
          </a:bodyPr>
          <a:lstStyle/>
          <a:p>
            <a:pPr algn="just"/>
            <a:r>
              <a:rPr lang="en-US" sz="1050" dirty="0">
                <a:solidFill>
                  <a:schemeClr val="tx2"/>
                </a:solidFill>
              </a:rPr>
              <a:t>Obesity adult </a:t>
            </a:r>
          </a:p>
          <a:p>
            <a:pPr algn="just"/>
            <a:r>
              <a:rPr lang="en-US" sz="1050" dirty="0">
                <a:solidFill>
                  <a:schemeClr val="tx2"/>
                </a:solidFill>
              </a:rPr>
              <a:t>prevalence rate</a:t>
            </a:r>
          </a:p>
        </p:txBody>
      </p:sp>
      <p:sp>
        <p:nvSpPr>
          <p:cNvPr id="32" name="Rectangle 31">
            <a:extLst>
              <a:ext uri="{FF2B5EF4-FFF2-40B4-BE49-F238E27FC236}">
                <a16:creationId xmlns:a16="http://schemas.microsoft.com/office/drawing/2014/main" id="{287872E9-5163-42E6-8AC0-EC741AB635AE}"/>
              </a:ext>
            </a:extLst>
          </p:cNvPr>
          <p:cNvSpPr/>
          <p:nvPr/>
        </p:nvSpPr>
        <p:spPr>
          <a:xfrm rot="19610868">
            <a:off x="10300771" y="6027517"/>
            <a:ext cx="1316386" cy="415498"/>
          </a:xfrm>
          <a:prstGeom prst="rect">
            <a:avLst/>
          </a:prstGeom>
        </p:spPr>
        <p:txBody>
          <a:bodyPr wrap="none">
            <a:spAutoFit/>
          </a:bodyPr>
          <a:lstStyle/>
          <a:p>
            <a:pPr algn="just"/>
            <a:r>
              <a:rPr lang="en-US" sz="1050" dirty="0">
                <a:solidFill>
                  <a:schemeClr val="tx2"/>
                </a:solidFill>
              </a:rPr>
              <a:t>Children (&lt;5 </a:t>
            </a:r>
            <a:r>
              <a:rPr lang="en-US" sz="1050" dirty="0" err="1">
                <a:solidFill>
                  <a:schemeClr val="tx2"/>
                </a:solidFill>
              </a:rPr>
              <a:t>yrs</a:t>
            </a:r>
            <a:r>
              <a:rPr lang="en-US" sz="1050" dirty="0">
                <a:solidFill>
                  <a:schemeClr val="tx2"/>
                </a:solidFill>
              </a:rPr>
              <a:t>) </a:t>
            </a:r>
          </a:p>
          <a:p>
            <a:pPr algn="just"/>
            <a:r>
              <a:rPr lang="en-US" sz="1050" dirty="0">
                <a:solidFill>
                  <a:schemeClr val="tx2"/>
                </a:solidFill>
              </a:rPr>
              <a:t>underweight rate</a:t>
            </a:r>
          </a:p>
        </p:txBody>
      </p:sp>
    </p:spTree>
    <p:extLst>
      <p:ext uri="{BB962C8B-B14F-4D97-AF65-F5344CB8AC3E}">
        <p14:creationId xmlns:p14="http://schemas.microsoft.com/office/powerpoint/2010/main" val="371090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D065D22-B667-4B6C-BE74-33B02C72DCBB}"/>
              </a:ext>
            </a:extLst>
          </p:cNvPr>
          <p:cNvPicPr>
            <a:picLocks noChangeAspect="1"/>
          </p:cNvPicPr>
          <p:nvPr/>
        </p:nvPicPr>
        <p:blipFill>
          <a:blip r:embed="rId2"/>
          <a:stretch>
            <a:fillRect/>
          </a:stretch>
        </p:blipFill>
        <p:spPr>
          <a:xfrm>
            <a:off x="1598612" y="685800"/>
            <a:ext cx="10302870" cy="5181600"/>
          </a:xfrm>
          <a:prstGeom prst="rect">
            <a:avLst/>
          </a:prstGeom>
        </p:spPr>
      </p:pic>
      <p:sp>
        <p:nvSpPr>
          <p:cNvPr id="13" name="Rectangle 12">
            <a:extLst>
              <a:ext uri="{FF2B5EF4-FFF2-40B4-BE49-F238E27FC236}">
                <a16:creationId xmlns:a16="http://schemas.microsoft.com/office/drawing/2014/main" id="{B752AC35-BF14-4856-A5B5-1B2FA657893D}"/>
              </a:ext>
            </a:extLst>
          </p:cNvPr>
          <p:cNvSpPr/>
          <p:nvPr/>
        </p:nvSpPr>
        <p:spPr>
          <a:xfrm>
            <a:off x="554379" y="836711"/>
            <a:ext cx="1080745" cy="307777"/>
          </a:xfrm>
          <a:prstGeom prst="rect">
            <a:avLst/>
          </a:prstGeom>
        </p:spPr>
        <p:txBody>
          <a:bodyPr wrap="none">
            <a:spAutoFit/>
          </a:bodyPr>
          <a:lstStyle/>
          <a:p>
            <a:pPr algn="just"/>
            <a:r>
              <a:rPr lang="en-US" sz="1400" dirty="0">
                <a:solidFill>
                  <a:schemeClr val="tx2"/>
                </a:solidFill>
              </a:rPr>
              <a:t>South Asia</a:t>
            </a:r>
          </a:p>
        </p:txBody>
      </p:sp>
      <p:sp>
        <p:nvSpPr>
          <p:cNvPr id="15" name="Rectangle 14">
            <a:extLst>
              <a:ext uri="{FF2B5EF4-FFF2-40B4-BE49-F238E27FC236}">
                <a16:creationId xmlns:a16="http://schemas.microsoft.com/office/drawing/2014/main" id="{C3046E7B-7AFB-4CDF-BACF-EA42E618C90F}"/>
              </a:ext>
            </a:extLst>
          </p:cNvPr>
          <p:cNvSpPr/>
          <p:nvPr/>
        </p:nvSpPr>
        <p:spPr>
          <a:xfrm>
            <a:off x="201458" y="1331311"/>
            <a:ext cx="1467068" cy="307777"/>
          </a:xfrm>
          <a:prstGeom prst="rect">
            <a:avLst/>
          </a:prstGeom>
        </p:spPr>
        <p:txBody>
          <a:bodyPr wrap="none">
            <a:spAutoFit/>
          </a:bodyPr>
          <a:lstStyle/>
          <a:p>
            <a:pPr algn="just"/>
            <a:r>
              <a:rPr lang="en-US" sz="1400" dirty="0">
                <a:solidFill>
                  <a:schemeClr val="tx2"/>
                </a:solidFill>
              </a:rPr>
              <a:t>South America</a:t>
            </a:r>
          </a:p>
        </p:txBody>
      </p:sp>
      <p:sp>
        <p:nvSpPr>
          <p:cNvPr id="16" name="Rectangle 15">
            <a:extLst>
              <a:ext uri="{FF2B5EF4-FFF2-40B4-BE49-F238E27FC236}">
                <a16:creationId xmlns:a16="http://schemas.microsoft.com/office/drawing/2014/main" id="{7FDEDAA9-AF55-4ADE-A018-8AB6DF4280F9}"/>
              </a:ext>
            </a:extLst>
          </p:cNvPr>
          <p:cNvSpPr/>
          <p:nvPr/>
        </p:nvSpPr>
        <p:spPr>
          <a:xfrm>
            <a:off x="41157" y="4446669"/>
            <a:ext cx="1627369" cy="307777"/>
          </a:xfrm>
          <a:prstGeom prst="rect">
            <a:avLst/>
          </a:prstGeom>
        </p:spPr>
        <p:txBody>
          <a:bodyPr wrap="none">
            <a:spAutoFit/>
          </a:bodyPr>
          <a:lstStyle/>
          <a:p>
            <a:pPr algn="just"/>
            <a:r>
              <a:rPr lang="en-US" sz="1400" dirty="0">
                <a:solidFill>
                  <a:schemeClr val="tx2"/>
                </a:solidFill>
              </a:rPr>
              <a:t>Central America</a:t>
            </a:r>
          </a:p>
        </p:txBody>
      </p:sp>
      <p:sp>
        <p:nvSpPr>
          <p:cNvPr id="17" name="Rectangle 16">
            <a:extLst>
              <a:ext uri="{FF2B5EF4-FFF2-40B4-BE49-F238E27FC236}">
                <a16:creationId xmlns:a16="http://schemas.microsoft.com/office/drawing/2014/main" id="{BD0030F5-B9C7-418A-854C-2759DE1CFF8E}"/>
              </a:ext>
            </a:extLst>
          </p:cNvPr>
          <p:cNvSpPr/>
          <p:nvPr/>
        </p:nvSpPr>
        <p:spPr>
          <a:xfrm>
            <a:off x="182222" y="1829194"/>
            <a:ext cx="1505540" cy="307777"/>
          </a:xfrm>
          <a:prstGeom prst="rect">
            <a:avLst/>
          </a:prstGeom>
        </p:spPr>
        <p:txBody>
          <a:bodyPr wrap="none">
            <a:spAutoFit/>
          </a:bodyPr>
          <a:lstStyle/>
          <a:p>
            <a:pPr algn="just"/>
            <a:r>
              <a:rPr lang="en-US" sz="1400" dirty="0">
                <a:solidFill>
                  <a:schemeClr val="tx2"/>
                </a:solidFill>
              </a:rPr>
              <a:t>North America</a:t>
            </a:r>
          </a:p>
        </p:txBody>
      </p:sp>
      <p:sp>
        <p:nvSpPr>
          <p:cNvPr id="18" name="Rectangle 17">
            <a:extLst>
              <a:ext uri="{FF2B5EF4-FFF2-40B4-BE49-F238E27FC236}">
                <a16:creationId xmlns:a16="http://schemas.microsoft.com/office/drawing/2014/main" id="{06D4C6E5-1AD1-4859-A088-803E4CFC6BCB}"/>
              </a:ext>
            </a:extLst>
          </p:cNvPr>
          <p:cNvSpPr/>
          <p:nvPr/>
        </p:nvSpPr>
        <p:spPr>
          <a:xfrm>
            <a:off x="451787" y="2356729"/>
            <a:ext cx="1183337" cy="307777"/>
          </a:xfrm>
          <a:prstGeom prst="rect">
            <a:avLst/>
          </a:prstGeom>
        </p:spPr>
        <p:txBody>
          <a:bodyPr wrap="none">
            <a:spAutoFit/>
          </a:bodyPr>
          <a:lstStyle/>
          <a:p>
            <a:pPr algn="just"/>
            <a:r>
              <a:rPr lang="en-US" sz="1400" dirty="0">
                <a:solidFill>
                  <a:schemeClr val="tx2"/>
                </a:solidFill>
              </a:rPr>
              <a:t>Middle East</a:t>
            </a:r>
          </a:p>
        </p:txBody>
      </p:sp>
      <p:sp>
        <p:nvSpPr>
          <p:cNvPr id="19" name="Rectangle 18">
            <a:extLst>
              <a:ext uri="{FF2B5EF4-FFF2-40B4-BE49-F238E27FC236}">
                <a16:creationId xmlns:a16="http://schemas.microsoft.com/office/drawing/2014/main" id="{AD3F53C7-86AE-43C4-95A7-E7B8E65D2864}"/>
              </a:ext>
            </a:extLst>
          </p:cNvPr>
          <p:cNvSpPr/>
          <p:nvPr/>
        </p:nvSpPr>
        <p:spPr>
          <a:xfrm>
            <a:off x="800462" y="2845132"/>
            <a:ext cx="849913" cy="307777"/>
          </a:xfrm>
          <a:prstGeom prst="rect">
            <a:avLst/>
          </a:prstGeom>
        </p:spPr>
        <p:txBody>
          <a:bodyPr wrap="none">
            <a:spAutoFit/>
          </a:bodyPr>
          <a:lstStyle/>
          <a:p>
            <a:pPr algn="just"/>
            <a:r>
              <a:rPr lang="en-US" sz="1400" dirty="0">
                <a:solidFill>
                  <a:schemeClr val="tx2"/>
                </a:solidFill>
              </a:rPr>
              <a:t>Europe </a:t>
            </a:r>
          </a:p>
        </p:txBody>
      </p:sp>
      <p:sp>
        <p:nvSpPr>
          <p:cNvPr id="20" name="Rectangle 19">
            <a:extLst>
              <a:ext uri="{FF2B5EF4-FFF2-40B4-BE49-F238E27FC236}">
                <a16:creationId xmlns:a16="http://schemas.microsoft.com/office/drawing/2014/main" id="{D6BDEDCD-F977-4054-8B74-57C9FDE300A8}"/>
              </a:ext>
            </a:extLst>
          </p:cNvPr>
          <p:cNvSpPr/>
          <p:nvPr/>
        </p:nvSpPr>
        <p:spPr>
          <a:xfrm>
            <a:off x="-70697" y="3417088"/>
            <a:ext cx="1776448" cy="276999"/>
          </a:xfrm>
          <a:prstGeom prst="rect">
            <a:avLst/>
          </a:prstGeom>
        </p:spPr>
        <p:txBody>
          <a:bodyPr wrap="none">
            <a:spAutoFit/>
          </a:bodyPr>
          <a:lstStyle/>
          <a:p>
            <a:pPr algn="just"/>
            <a:r>
              <a:rPr lang="en-US" sz="1200" dirty="0">
                <a:solidFill>
                  <a:schemeClr val="tx2"/>
                </a:solidFill>
              </a:rPr>
              <a:t>East &amp; Southeast Asia</a:t>
            </a:r>
          </a:p>
        </p:txBody>
      </p:sp>
      <p:sp>
        <p:nvSpPr>
          <p:cNvPr id="21" name="Rectangle 20">
            <a:extLst>
              <a:ext uri="{FF2B5EF4-FFF2-40B4-BE49-F238E27FC236}">
                <a16:creationId xmlns:a16="http://schemas.microsoft.com/office/drawing/2014/main" id="{B24F2371-B854-4454-A8D6-22FBCBC0D907}"/>
              </a:ext>
            </a:extLst>
          </p:cNvPr>
          <p:cNvSpPr/>
          <p:nvPr/>
        </p:nvSpPr>
        <p:spPr>
          <a:xfrm>
            <a:off x="393947" y="3904882"/>
            <a:ext cx="1241045" cy="307777"/>
          </a:xfrm>
          <a:prstGeom prst="rect">
            <a:avLst/>
          </a:prstGeom>
        </p:spPr>
        <p:txBody>
          <a:bodyPr wrap="none">
            <a:spAutoFit/>
          </a:bodyPr>
          <a:lstStyle/>
          <a:p>
            <a:pPr algn="just"/>
            <a:r>
              <a:rPr lang="en-US" sz="1400" dirty="0">
                <a:solidFill>
                  <a:schemeClr val="tx2"/>
                </a:solidFill>
              </a:rPr>
              <a:t>Central Asia</a:t>
            </a:r>
          </a:p>
        </p:txBody>
      </p:sp>
      <p:sp>
        <p:nvSpPr>
          <p:cNvPr id="22" name="Rectangle 21">
            <a:extLst>
              <a:ext uri="{FF2B5EF4-FFF2-40B4-BE49-F238E27FC236}">
                <a16:creationId xmlns:a16="http://schemas.microsoft.com/office/drawing/2014/main" id="{A6605EE7-6EDF-4D02-9D37-841A2C218386}"/>
              </a:ext>
            </a:extLst>
          </p:cNvPr>
          <p:cNvSpPr/>
          <p:nvPr/>
        </p:nvSpPr>
        <p:spPr>
          <a:xfrm>
            <a:off x="-53235" y="4959090"/>
            <a:ext cx="1766830" cy="307777"/>
          </a:xfrm>
          <a:prstGeom prst="rect">
            <a:avLst/>
          </a:prstGeom>
        </p:spPr>
        <p:txBody>
          <a:bodyPr wrap="none">
            <a:spAutoFit/>
          </a:bodyPr>
          <a:lstStyle/>
          <a:p>
            <a:pPr algn="just"/>
            <a:r>
              <a:rPr lang="en-US" sz="1400" dirty="0">
                <a:solidFill>
                  <a:schemeClr val="tx2"/>
                </a:solidFill>
              </a:rPr>
              <a:t>Australia-Oceania</a:t>
            </a:r>
          </a:p>
        </p:txBody>
      </p:sp>
      <p:sp>
        <p:nvSpPr>
          <p:cNvPr id="23" name="Rectangle 22">
            <a:extLst>
              <a:ext uri="{FF2B5EF4-FFF2-40B4-BE49-F238E27FC236}">
                <a16:creationId xmlns:a16="http://schemas.microsoft.com/office/drawing/2014/main" id="{45DFE99E-358C-45D9-BEBE-6A3BFAC6DE21}"/>
              </a:ext>
            </a:extLst>
          </p:cNvPr>
          <p:cNvSpPr/>
          <p:nvPr/>
        </p:nvSpPr>
        <p:spPr>
          <a:xfrm>
            <a:off x="903065" y="5423756"/>
            <a:ext cx="752129" cy="307777"/>
          </a:xfrm>
          <a:prstGeom prst="rect">
            <a:avLst/>
          </a:prstGeom>
        </p:spPr>
        <p:txBody>
          <a:bodyPr wrap="none">
            <a:spAutoFit/>
          </a:bodyPr>
          <a:lstStyle/>
          <a:p>
            <a:pPr algn="just"/>
            <a:r>
              <a:rPr lang="en-US" sz="1400" dirty="0">
                <a:solidFill>
                  <a:schemeClr val="tx2"/>
                </a:solidFill>
              </a:rPr>
              <a:t>Africa </a:t>
            </a:r>
          </a:p>
        </p:txBody>
      </p:sp>
      <p:sp>
        <p:nvSpPr>
          <p:cNvPr id="24" name="Rectangle 23">
            <a:extLst>
              <a:ext uri="{FF2B5EF4-FFF2-40B4-BE49-F238E27FC236}">
                <a16:creationId xmlns:a16="http://schemas.microsoft.com/office/drawing/2014/main" id="{3022B329-29D5-4F98-8A76-1E7688F73004}"/>
              </a:ext>
            </a:extLst>
          </p:cNvPr>
          <p:cNvSpPr/>
          <p:nvPr/>
        </p:nvSpPr>
        <p:spPr>
          <a:xfrm rot="19610868">
            <a:off x="976648" y="6191312"/>
            <a:ext cx="1673856" cy="253916"/>
          </a:xfrm>
          <a:prstGeom prst="rect">
            <a:avLst/>
          </a:prstGeom>
        </p:spPr>
        <p:txBody>
          <a:bodyPr wrap="none">
            <a:spAutoFit/>
          </a:bodyPr>
          <a:lstStyle/>
          <a:p>
            <a:pPr algn="just"/>
            <a:r>
              <a:rPr lang="en-US" sz="1050" dirty="0">
                <a:solidFill>
                  <a:schemeClr val="tx2"/>
                </a:solidFill>
              </a:rPr>
              <a:t>Maternal mortality rate</a:t>
            </a:r>
          </a:p>
        </p:txBody>
      </p:sp>
      <p:sp>
        <p:nvSpPr>
          <p:cNvPr id="26" name="Rectangle 25">
            <a:extLst>
              <a:ext uri="{FF2B5EF4-FFF2-40B4-BE49-F238E27FC236}">
                <a16:creationId xmlns:a16="http://schemas.microsoft.com/office/drawing/2014/main" id="{045A045A-1D73-45EC-923D-BCA726174899}"/>
              </a:ext>
            </a:extLst>
          </p:cNvPr>
          <p:cNvSpPr/>
          <p:nvPr/>
        </p:nvSpPr>
        <p:spPr>
          <a:xfrm rot="19610868">
            <a:off x="2400955" y="6158610"/>
            <a:ext cx="1454244" cy="253916"/>
          </a:xfrm>
          <a:prstGeom prst="rect">
            <a:avLst/>
          </a:prstGeom>
        </p:spPr>
        <p:txBody>
          <a:bodyPr wrap="none">
            <a:spAutoFit/>
          </a:bodyPr>
          <a:lstStyle/>
          <a:p>
            <a:pPr algn="just"/>
            <a:r>
              <a:rPr lang="en-US" sz="1050" dirty="0">
                <a:solidFill>
                  <a:schemeClr val="tx2"/>
                </a:solidFill>
              </a:rPr>
              <a:t>Infant mortality rate</a:t>
            </a:r>
          </a:p>
        </p:txBody>
      </p:sp>
      <p:sp>
        <p:nvSpPr>
          <p:cNvPr id="27" name="Rectangle 26">
            <a:extLst>
              <a:ext uri="{FF2B5EF4-FFF2-40B4-BE49-F238E27FC236}">
                <a16:creationId xmlns:a16="http://schemas.microsoft.com/office/drawing/2014/main" id="{ABC9257F-18A4-4050-8D60-E93E2B5D3744}"/>
              </a:ext>
            </a:extLst>
          </p:cNvPr>
          <p:cNvSpPr/>
          <p:nvPr/>
        </p:nvSpPr>
        <p:spPr>
          <a:xfrm rot="19610868">
            <a:off x="3809906" y="6098999"/>
            <a:ext cx="1236236" cy="253916"/>
          </a:xfrm>
          <a:prstGeom prst="rect">
            <a:avLst/>
          </a:prstGeom>
        </p:spPr>
        <p:txBody>
          <a:bodyPr wrap="none">
            <a:spAutoFit/>
          </a:bodyPr>
          <a:lstStyle/>
          <a:p>
            <a:pPr algn="just"/>
            <a:r>
              <a:rPr lang="en-US" sz="1050" dirty="0">
                <a:solidFill>
                  <a:schemeClr val="tx2"/>
                </a:solidFill>
              </a:rPr>
              <a:t>Life expectancy</a:t>
            </a:r>
          </a:p>
        </p:txBody>
      </p:sp>
      <p:sp>
        <p:nvSpPr>
          <p:cNvPr id="28" name="Rectangle 27">
            <a:extLst>
              <a:ext uri="{FF2B5EF4-FFF2-40B4-BE49-F238E27FC236}">
                <a16:creationId xmlns:a16="http://schemas.microsoft.com/office/drawing/2014/main" id="{6E80A485-0067-4DD1-A533-A2F872D334BF}"/>
              </a:ext>
            </a:extLst>
          </p:cNvPr>
          <p:cNvSpPr/>
          <p:nvPr/>
        </p:nvSpPr>
        <p:spPr>
          <a:xfrm rot="19610868">
            <a:off x="5358537" y="6045241"/>
            <a:ext cx="997389" cy="253916"/>
          </a:xfrm>
          <a:prstGeom prst="rect">
            <a:avLst/>
          </a:prstGeom>
        </p:spPr>
        <p:txBody>
          <a:bodyPr wrap="none">
            <a:spAutoFit/>
          </a:bodyPr>
          <a:lstStyle/>
          <a:p>
            <a:pPr algn="just"/>
            <a:r>
              <a:rPr lang="en-US" sz="1050" dirty="0">
                <a:solidFill>
                  <a:schemeClr val="tx2"/>
                </a:solidFill>
              </a:rPr>
              <a:t>Median age</a:t>
            </a:r>
          </a:p>
        </p:txBody>
      </p:sp>
      <p:sp>
        <p:nvSpPr>
          <p:cNvPr id="29" name="Rectangle 28">
            <a:extLst>
              <a:ext uri="{FF2B5EF4-FFF2-40B4-BE49-F238E27FC236}">
                <a16:creationId xmlns:a16="http://schemas.microsoft.com/office/drawing/2014/main" id="{5CA957B6-4F1E-4E60-A4C2-743C2D36BF0B}"/>
              </a:ext>
            </a:extLst>
          </p:cNvPr>
          <p:cNvSpPr/>
          <p:nvPr/>
        </p:nvSpPr>
        <p:spPr>
          <a:xfrm rot="19610868">
            <a:off x="6556214" y="6025254"/>
            <a:ext cx="1244251" cy="415498"/>
          </a:xfrm>
          <a:prstGeom prst="rect">
            <a:avLst/>
          </a:prstGeom>
        </p:spPr>
        <p:txBody>
          <a:bodyPr wrap="none">
            <a:spAutoFit/>
          </a:bodyPr>
          <a:lstStyle/>
          <a:p>
            <a:pPr algn="just"/>
            <a:r>
              <a:rPr lang="en-US" sz="1050" dirty="0">
                <a:solidFill>
                  <a:schemeClr val="tx2"/>
                </a:solidFill>
              </a:rPr>
              <a:t>HIV/AIDs adult </a:t>
            </a:r>
          </a:p>
          <a:p>
            <a:pPr algn="just"/>
            <a:r>
              <a:rPr lang="en-US" sz="1050" dirty="0">
                <a:solidFill>
                  <a:schemeClr val="tx2"/>
                </a:solidFill>
              </a:rPr>
              <a:t>prevalence rate</a:t>
            </a:r>
          </a:p>
        </p:txBody>
      </p:sp>
      <p:sp>
        <p:nvSpPr>
          <p:cNvPr id="30" name="Rectangle 29">
            <a:extLst>
              <a:ext uri="{FF2B5EF4-FFF2-40B4-BE49-F238E27FC236}">
                <a16:creationId xmlns:a16="http://schemas.microsoft.com/office/drawing/2014/main" id="{1705A4F2-544A-44EA-9BC0-A15B530A6AF4}"/>
              </a:ext>
            </a:extLst>
          </p:cNvPr>
          <p:cNvSpPr/>
          <p:nvPr/>
        </p:nvSpPr>
        <p:spPr>
          <a:xfrm rot="19610868">
            <a:off x="7728597" y="6113179"/>
            <a:ext cx="1245854" cy="253916"/>
          </a:xfrm>
          <a:prstGeom prst="rect">
            <a:avLst/>
          </a:prstGeom>
        </p:spPr>
        <p:txBody>
          <a:bodyPr wrap="none">
            <a:spAutoFit/>
          </a:bodyPr>
          <a:lstStyle/>
          <a:p>
            <a:pPr algn="just"/>
            <a:r>
              <a:rPr lang="en-US" sz="1050" dirty="0">
                <a:solidFill>
                  <a:schemeClr val="tx2"/>
                </a:solidFill>
              </a:rPr>
              <a:t>Total fertility rate</a:t>
            </a:r>
          </a:p>
        </p:txBody>
      </p:sp>
      <p:sp>
        <p:nvSpPr>
          <p:cNvPr id="31" name="Rectangle 30">
            <a:extLst>
              <a:ext uri="{FF2B5EF4-FFF2-40B4-BE49-F238E27FC236}">
                <a16:creationId xmlns:a16="http://schemas.microsoft.com/office/drawing/2014/main" id="{87D7CC16-F053-49C9-8730-37463887441A}"/>
              </a:ext>
            </a:extLst>
          </p:cNvPr>
          <p:cNvSpPr/>
          <p:nvPr/>
        </p:nvSpPr>
        <p:spPr>
          <a:xfrm rot="19610868">
            <a:off x="9047758" y="5964450"/>
            <a:ext cx="1244251" cy="415498"/>
          </a:xfrm>
          <a:prstGeom prst="rect">
            <a:avLst/>
          </a:prstGeom>
        </p:spPr>
        <p:txBody>
          <a:bodyPr wrap="none">
            <a:spAutoFit/>
          </a:bodyPr>
          <a:lstStyle/>
          <a:p>
            <a:pPr algn="just"/>
            <a:r>
              <a:rPr lang="en-US" sz="1050" dirty="0">
                <a:solidFill>
                  <a:schemeClr val="tx2"/>
                </a:solidFill>
              </a:rPr>
              <a:t>Obesity adult </a:t>
            </a:r>
          </a:p>
          <a:p>
            <a:pPr algn="just"/>
            <a:r>
              <a:rPr lang="en-US" sz="1050" dirty="0">
                <a:solidFill>
                  <a:schemeClr val="tx2"/>
                </a:solidFill>
              </a:rPr>
              <a:t>prevalence rate</a:t>
            </a:r>
          </a:p>
        </p:txBody>
      </p:sp>
      <p:sp>
        <p:nvSpPr>
          <p:cNvPr id="32" name="Rectangle 31">
            <a:extLst>
              <a:ext uri="{FF2B5EF4-FFF2-40B4-BE49-F238E27FC236}">
                <a16:creationId xmlns:a16="http://schemas.microsoft.com/office/drawing/2014/main" id="{287872E9-5163-42E6-8AC0-EC741AB635AE}"/>
              </a:ext>
            </a:extLst>
          </p:cNvPr>
          <p:cNvSpPr/>
          <p:nvPr/>
        </p:nvSpPr>
        <p:spPr>
          <a:xfrm rot="19610868">
            <a:off x="10300771" y="6027517"/>
            <a:ext cx="1316386" cy="415498"/>
          </a:xfrm>
          <a:prstGeom prst="rect">
            <a:avLst/>
          </a:prstGeom>
        </p:spPr>
        <p:txBody>
          <a:bodyPr wrap="none">
            <a:spAutoFit/>
          </a:bodyPr>
          <a:lstStyle/>
          <a:p>
            <a:pPr algn="just"/>
            <a:r>
              <a:rPr lang="en-US" sz="1050" dirty="0">
                <a:solidFill>
                  <a:schemeClr val="tx2"/>
                </a:solidFill>
              </a:rPr>
              <a:t>Children (&lt;5 </a:t>
            </a:r>
            <a:r>
              <a:rPr lang="en-US" sz="1050" dirty="0" err="1">
                <a:solidFill>
                  <a:schemeClr val="tx2"/>
                </a:solidFill>
              </a:rPr>
              <a:t>yrs</a:t>
            </a:r>
            <a:r>
              <a:rPr lang="en-US" sz="1050" dirty="0">
                <a:solidFill>
                  <a:schemeClr val="tx2"/>
                </a:solidFill>
              </a:rPr>
              <a:t>) </a:t>
            </a:r>
          </a:p>
          <a:p>
            <a:pPr algn="just"/>
            <a:r>
              <a:rPr lang="en-US" sz="1050" dirty="0">
                <a:solidFill>
                  <a:schemeClr val="tx2"/>
                </a:solidFill>
              </a:rPr>
              <a:t>underweight rate</a:t>
            </a:r>
          </a:p>
        </p:txBody>
      </p:sp>
      <p:sp>
        <p:nvSpPr>
          <p:cNvPr id="25" name="Rectangle 24">
            <a:extLst>
              <a:ext uri="{FF2B5EF4-FFF2-40B4-BE49-F238E27FC236}">
                <a16:creationId xmlns:a16="http://schemas.microsoft.com/office/drawing/2014/main" id="{811B7398-6264-47D3-84C2-36AC52FBD848}"/>
              </a:ext>
            </a:extLst>
          </p:cNvPr>
          <p:cNvSpPr/>
          <p:nvPr/>
        </p:nvSpPr>
        <p:spPr>
          <a:xfrm>
            <a:off x="10668947" y="1792582"/>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6" name="Rectangle 35">
            <a:extLst>
              <a:ext uri="{FF2B5EF4-FFF2-40B4-BE49-F238E27FC236}">
                <a16:creationId xmlns:a16="http://schemas.microsoft.com/office/drawing/2014/main" id="{2A90E1CF-BBC0-4BA2-993D-F3B14912E16E}"/>
              </a:ext>
            </a:extLst>
          </p:cNvPr>
          <p:cNvSpPr/>
          <p:nvPr/>
        </p:nvSpPr>
        <p:spPr>
          <a:xfrm>
            <a:off x="5561012" y="3831659"/>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9" name="Rectangle 38">
            <a:extLst>
              <a:ext uri="{FF2B5EF4-FFF2-40B4-BE49-F238E27FC236}">
                <a16:creationId xmlns:a16="http://schemas.microsoft.com/office/drawing/2014/main" id="{C820737C-3130-412C-925A-072E9A3C7E76}"/>
              </a:ext>
            </a:extLst>
          </p:cNvPr>
          <p:cNvSpPr/>
          <p:nvPr/>
        </p:nvSpPr>
        <p:spPr>
          <a:xfrm>
            <a:off x="1756782" y="4879981"/>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0" name="Rectangle 39">
            <a:extLst>
              <a:ext uri="{FF2B5EF4-FFF2-40B4-BE49-F238E27FC236}">
                <a16:creationId xmlns:a16="http://schemas.microsoft.com/office/drawing/2014/main" id="{9C9822F8-19CA-49FA-BFA5-2DFD7C7B1D3A}"/>
              </a:ext>
            </a:extLst>
          </p:cNvPr>
          <p:cNvSpPr/>
          <p:nvPr/>
        </p:nvSpPr>
        <p:spPr>
          <a:xfrm>
            <a:off x="2961447" y="3840950"/>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1" name="Rectangle 40">
            <a:extLst>
              <a:ext uri="{FF2B5EF4-FFF2-40B4-BE49-F238E27FC236}">
                <a16:creationId xmlns:a16="http://schemas.microsoft.com/office/drawing/2014/main" id="{962E416D-3E45-405F-8093-2B96E75DE168}"/>
              </a:ext>
            </a:extLst>
          </p:cNvPr>
          <p:cNvSpPr/>
          <p:nvPr/>
        </p:nvSpPr>
        <p:spPr>
          <a:xfrm>
            <a:off x="5561012" y="4871090"/>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4" name="Rectangle 43">
            <a:extLst>
              <a:ext uri="{FF2B5EF4-FFF2-40B4-BE49-F238E27FC236}">
                <a16:creationId xmlns:a16="http://schemas.microsoft.com/office/drawing/2014/main" id="{23557508-9F22-4FB2-A532-64F2275DE33F}"/>
              </a:ext>
            </a:extLst>
          </p:cNvPr>
          <p:cNvSpPr/>
          <p:nvPr/>
        </p:nvSpPr>
        <p:spPr>
          <a:xfrm>
            <a:off x="10684714" y="3832741"/>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7" name="Rectangle 46">
            <a:extLst>
              <a:ext uri="{FF2B5EF4-FFF2-40B4-BE49-F238E27FC236}">
                <a16:creationId xmlns:a16="http://schemas.microsoft.com/office/drawing/2014/main" id="{BAB459CD-9469-4896-B579-0D51D5A17294}"/>
              </a:ext>
            </a:extLst>
          </p:cNvPr>
          <p:cNvSpPr/>
          <p:nvPr/>
        </p:nvSpPr>
        <p:spPr>
          <a:xfrm>
            <a:off x="6864354" y="4385643"/>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8" name="Rectangle 47">
            <a:extLst>
              <a:ext uri="{FF2B5EF4-FFF2-40B4-BE49-F238E27FC236}">
                <a16:creationId xmlns:a16="http://schemas.microsoft.com/office/drawing/2014/main" id="{33948455-BB62-40D5-93A7-B5CF2B04EE9A}"/>
              </a:ext>
            </a:extLst>
          </p:cNvPr>
          <p:cNvSpPr/>
          <p:nvPr/>
        </p:nvSpPr>
        <p:spPr>
          <a:xfrm>
            <a:off x="5561012" y="3321463"/>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9" name="Rectangle 48">
            <a:extLst>
              <a:ext uri="{FF2B5EF4-FFF2-40B4-BE49-F238E27FC236}">
                <a16:creationId xmlns:a16="http://schemas.microsoft.com/office/drawing/2014/main" id="{EA6241A2-4487-4DAB-A1D3-12FC009A3C26}"/>
              </a:ext>
            </a:extLst>
          </p:cNvPr>
          <p:cNvSpPr/>
          <p:nvPr/>
        </p:nvSpPr>
        <p:spPr>
          <a:xfrm>
            <a:off x="8125362" y="2826307"/>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1" name="Rectangle 50">
            <a:extLst>
              <a:ext uri="{FF2B5EF4-FFF2-40B4-BE49-F238E27FC236}">
                <a16:creationId xmlns:a16="http://schemas.microsoft.com/office/drawing/2014/main" id="{F05ECB10-51A5-448F-AF56-375D39E38462}"/>
              </a:ext>
            </a:extLst>
          </p:cNvPr>
          <p:cNvSpPr/>
          <p:nvPr/>
        </p:nvSpPr>
        <p:spPr>
          <a:xfrm>
            <a:off x="4283962" y="4879897"/>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2" name="Rectangle 51">
            <a:extLst>
              <a:ext uri="{FF2B5EF4-FFF2-40B4-BE49-F238E27FC236}">
                <a16:creationId xmlns:a16="http://schemas.microsoft.com/office/drawing/2014/main" id="{1D8A280F-AAE2-4B84-A18F-2D51D22A1DA0}"/>
              </a:ext>
            </a:extLst>
          </p:cNvPr>
          <p:cNvSpPr/>
          <p:nvPr/>
        </p:nvSpPr>
        <p:spPr>
          <a:xfrm>
            <a:off x="6864354" y="2300340"/>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3" name="Rectangle 52">
            <a:extLst>
              <a:ext uri="{FF2B5EF4-FFF2-40B4-BE49-F238E27FC236}">
                <a16:creationId xmlns:a16="http://schemas.microsoft.com/office/drawing/2014/main" id="{C8F38FA2-0ACE-4C89-B916-C7087D2FC906}"/>
              </a:ext>
            </a:extLst>
          </p:cNvPr>
          <p:cNvSpPr/>
          <p:nvPr/>
        </p:nvSpPr>
        <p:spPr>
          <a:xfrm>
            <a:off x="10668947" y="1285157"/>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4" name="Rectangle 53">
            <a:extLst>
              <a:ext uri="{FF2B5EF4-FFF2-40B4-BE49-F238E27FC236}">
                <a16:creationId xmlns:a16="http://schemas.microsoft.com/office/drawing/2014/main" id="{0CF09BFD-4F19-42B5-9012-0A5F26016910}"/>
              </a:ext>
            </a:extLst>
          </p:cNvPr>
          <p:cNvSpPr/>
          <p:nvPr/>
        </p:nvSpPr>
        <p:spPr>
          <a:xfrm>
            <a:off x="9386015" y="777733"/>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5" name="Rectangle 54">
            <a:extLst>
              <a:ext uri="{FF2B5EF4-FFF2-40B4-BE49-F238E27FC236}">
                <a16:creationId xmlns:a16="http://schemas.microsoft.com/office/drawing/2014/main" id="{992094C3-2572-4A5C-A63E-97333F654BB1}"/>
              </a:ext>
            </a:extLst>
          </p:cNvPr>
          <p:cNvSpPr/>
          <p:nvPr/>
        </p:nvSpPr>
        <p:spPr>
          <a:xfrm>
            <a:off x="9414636" y="4874086"/>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6" name="Rectangle 55">
            <a:extLst>
              <a:ext uri="{FF2B5EF4-FFF2-40B4-BE49-F238E27FC236}">
                <a16:creationId xmlns:a16="http://schemas.microsoft.com/office/drawing/2014/main" id="{EA50B982-B405-4FD4-835F-88F176B77ADD}"/>
              </a:ext>
            </a:extLst>
          </p:cNvPr>
          <p:cNvSpPr/>
          <p:nvPr/>
        </p:nvSpPr>
        <p:spPr>
          <a:xfrm>
            <a:off x="3028954" y="1792582"/>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7" name="Rectangle 56">
            <a:extLst>
              <a:ext uri="{FF2B5EF4-FFF2-40B4-BE49-F238E27FC236}">
                <a16:creationId xmlns:a16="http://schemas.microsoft.com/office/drawing/2014/main" id="{17C3270D-EBD3-45C6-B850-DE843023D603}"/>
              </a:ext>
            </a:extLst>
          </p:cNvPr>
          <p:cNvSpPr/>
          <p:nvPr/>
        </p:nvSpPr>
        <p:spPr>
          <a:xfrm>
            <a:off x="1762090" y="3332116"/>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8" name="Rectangle 57">
            <a:extLst>
              <a:ext uri="{FF2B5EF4-FFF2-40B4-BE49-F238E27FC236}">
                <a16:creationId xmlns:a16="http://schemas.microsoft.com/office/drawing/2014/main" id="{DF565CA7-BA72-4014-85FC-CF1FB15C7D87}"/>
              </a:ext>
            </a:extLst>
          </p:cNvPr>
          <p:cNvSpPr/>
          <p:nvPr/>
        </p:nvSpPr>
        <p:spPr>
          <a:xfrm>
            <a:off x="1765225" y="1285157"/>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9" name="Rectangle 58">
            <a:extLst>
              <a:ext uri="{FF2B5EF4-FFF2-40B4-BE49-F238E27FC236}">
                <a16:creationId xmlns:a16="http://schemas.microsoft.com/office/drawing/2014/main" id="{17F74F78-FE9A-4EF2-AF6C-4B5853941577}"/>
              </a:ext>
            </a:extLst>
          </p:cNvPr>
          <p:cNvSpPr/>
          <p:nvPr/>
        </p:nvSpPr>
        <p:spPr>
          <a:xfrm>
            <a:off x="1756782" y="5379075"/>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60" name="Rectangle 59">
            <a:extLst>
              <a:ext uri="{FF2B5EF4-FFF2-40B4-BE49-F238E27FC236}">
                <a16:creationId xmlns:a16="http://schemas.microsoft.com/office/drawing/2014/main" id="{8E2FA045-6FCC-4CC2-9834-C0780D470DD0}"/>
              </a:ext>
            </a:extLst>
          </p:cNvPr>
          <p:cNvSpPr/>
          <p:nvPr/>
        </p:nvSpPr>
        <p:spPr>
          <a:xfrm>
            <a:off x="2961447" y="4859540"/>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61" name="Rectangle 60">
            <a:extLst>
              <a:ext uri="{FF2B5EF4-FFF2-40B4-BE49-F238E27FC236}">
                <a16:creationId xmlns:a16="http://schemas.microsoft.com/office/drawing/2014/main" id="{EE52F651-66E3-44A5-8133-F96D37D11489}"/>
              </a:ext>
            </a:extLst>
          </p:cNvPr>
          <p:cNvSpPr/>
          <p:nvPr/>
        </p:nvSpPr>
        <p:spPr>
          <a:xfrm>
            <a:off x="4288697" y="5373291"/>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62" name="Rectangle 61">
            <a:extLst>
              <a:ext uri="{FF2B5EF4-FFF2-40B4-BE49-F238E27FC236}">
                <a16:creationId xmlns:a16="http://schemas.microsoft.com/office/drawing/2014/main" id="{F2B0B34D-059E-43F9-9C93-E508094E453B}"/>
              </a:ext>
            </a:extLst>
          </p:cNvPr>
          <p:cNvSpPr/>
          <p:nvPr/>
        </p:nvSpPr>
        <p:spPr>
          <a:xfrm>
            <a:off x="4260625" y="3321463"/>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63" name="Rectangle 62">
            <a:extLst>
              <a:ext uri="{FF2B5EF4-FFF2-40B4-BE49-F238E27FC236}">
                <a16:creationId xmlns:a16="http://schemas.microsoft.com/office/drawing/2014/main" id="{0B10BF5C-E9D8-40F6-B53F-391AD58D59F1}"/>
              </a:ext>
            </a:extLst>
          </p:cNvPr>
          <p:cNvSpPr/>
          <p:nvPr/>
        </p:nvSpPr>
        <p:spPr>
          <a:xfrm>
            <a:off x="10698472" y="3341392"/>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Tree>
    <p:extLst>
      <p:ext uri="{BB962C8B-B14F-4D97-AF65-F5344CB8AC3E}">
        <p14:creationId xmlns:p14="http://schemas.microsoft.com/office/powerpoint/2010/main" val="3776892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D065D22-B667-4B6C-BE74-33B02C72DCBB}"/>
              </a:ext>
            </a:extLst>
          </p:cNvPr>
          <p:cNvPicPr>
            <a:picLocks noChangeAspect="1"/>
          </p:cNvPicPr>
          <p:nvPr/>
        </p:nvPicPr>
        <p:blipFill>
          <a:blip r:embed="rId2"/>
          <a:stretch>
            <a:fillRect/>
          </a:stretch>
        </p:blipFill>
        <p:spPr>
          <a:xfrm>
            <a:off x="1598612" y="685800"/>
            <a:ext cx="10302870" cy="5181600"/>
          </a:xfrm>
          <a:prstGeom prst="rect">
            <a:avLst/>
          </a:prstGeom>
        </p:spPr>
      </p:pic>
      <p:sp>
        <p:nvSpPr>
          <p:cNvPr id="13" name="Rectangle 12">
            <a:extLst>
              <a:ext uri="{FF2B5EF4-FFF2-40B4-BE49-F238E27FC236}">
                <a16:creationId xmlns:a16="http://schemas.microsoft.com/office/drawing/2014/main" id="{B752AC35-BF14-4856-A5B5-1B2FA657893D}"/>
              </a:ext>
            </a:extLst>
          </p:cNvPr>
          <p:cNvSpPr/>
          <p:nvPr/>
        </p:nvSpPr>
        <p:spPr>
          <a:xfrm>
            <a:off x="554379" y="836711"/>
            <a:ext cx="1080745" cy="307777"/>
          </a:xfrm>
          <a:prstGeom prst="rect">
            <a:avLst/>
          </a:prstGeom>
        </p:spPr>
        <p:txBody>
          <a:bodyPr wrap="none">
            <a:spAutoFit/>
          </a:bodyPr>
          <a:lstStyle/>
          <a:p>
            <a:pPr algn="just"/>
            <a:r>
              <a:rPr lang="en-US" sz="1400" dirty="0">
                <a:solidFill>
                  <a:schemeClr val="tx2"/>
                </a:solidFill>
              </a:rPr>
              <a:t>South Asia</a:t>
            </a:r>
          </a:p>
        </p:txBody>
      </p:sp>
      <p:sp>
        <p:nvSpPr>
          <p:cNvPr id="15" name="Rectangle 14">
            <a:extLst>
              <a:ext uri="{FF2B5EF4-FFF2-40B4-BE49-F238E27FC236}">
                <a16:creationId xmlns:a16="http://schemas.microsoft.com/office/drawing/2014/main" id="{C3046E7B-7AFB-4CDF-BACF-EA42E618C90F}"/>
              </a:ext>
            </a:extLst>
          </p:cNvPr>
          <p:cNvSpPr/>
          <p:nvPr/>
        </p:nvSpPr>
        <p:spPr>
          <a:xfrm>
            <a:off x="201458" y="1331311"/>
            <a:ext cx="1467068" cy="307777"/>
          </a:xfrm>
          <a:prstGeom prst="rect">
            <a:avLst/>
          </a:prstGeom>
        </p:spPr>
        <p:txBody>
          <a:bodyPr wrap="none">
            <a:spAutoFit/>
          </a:bodyPr>
          <a:lstStyle/>
          <a:p>
            <a:pPr algn="just"/>
            <a:r>
              <a:rPr lang="en-US" sz="1400" dirty="0">
                <a:solidFill>
                  <a:schemeClr val="tx2"/>
                </a:solidFill>
              </a:rPr>
              <a:t>South America</a:t>
            </a:r>
          </a:p>
        </p:txBody>
      </p:sp>
      <p:sp>
        <p:nvSpPr>
          <p:cNvPr id="16" name="Rectangle 15">
            <a:extLst>
              <a:ext uri="{FF2B5EF4-FFF2-40B4-BE49-F238E27FC236}">
                <a16:creationId xmlns:a16="http://schemas.microsoft.com/office/drawing/2014/main" id="{7FDEDAA9-AF55-4ADE-A018-8AB6DF4280F9}"/>
              </a:ext>
            </a:extLst>
          </p:cNvPr>
          <p:cNvSpPr/>
          <p:nvPr/>
        </p:nvSpPr>
        <p:spPr>
          <a:xfrm>
            <a:off x="41157" y="4446669"/>
            <a:ext cx="1627369" cy="307777"/>
          </a:xfrm>
          <a:prstGeom prst="rect">
            <a:avLst/>
          </a:prstGeom>
        </p:spPr>
        <p:txBody>
          <a:bodyPr wrap="none">
            <a:spAutoFit/>
          </a:bodyPr>
          <a:lstStyle/>
          <a:p>
            <a:pPr algn="just"/>
            <a:r>
              <a:rPr lang="en-US" sz="1400" dirty="0">
                <a:solidFill>
                  <a:schemeClr val="tx2"/>
                </a:solidFill>
              </a:rPr>
              <a:t>Central America</a:t>
            </a:r>
          </a:p>
        </p:txBody>
      </p:sp>
      <p:sp>
        <p:nvSpPr>
          <p:cNvPr id="17" name="Rectangle 16">
            <a:extLst>
              <a:ext uri="{FF2B5EF4-FFF2-40B4-BE49-F238E27FC236}">
                <a16:creationId xmlns:a16="http://schemas.microsoft.com/office/drawing/2014/main" id="{BD0030F5-B9C7-418A-854C-2759DE1CFF8E}"/>
              </a:ext>
            </a:extLst>
          </p:cNvPr>
          <p:cNvSpPr/>
          <p:nvPr/>
        </p:nvSpPr>
        <p:spPr>
          <a:xfrm>
            <a:off x="182222" y="1829194"/>
            <a:ext cx="1505540" cy="307777"/>
          </a:xfrm>
          <a:prstGeom prst="rect">
            <a:avLst/>
          </a:prstGeom>
        </p:spPr>
        <p:txBody>
          <a:bodyPr wrap="none">
            <a:spAutoFit/>
          </a:bodyPr>
          <a:lstStyle/>
          <a:p>
            <a:pPr algn="just"/>
            <a:r>
              <a:rPr lang="en-US" sz="1400" dirty="0">
                <a:solidFill>
                  <a:schemeClr val="tx2"/>
                </a:solidFill>
              </a:rPr>
              <a:t>North America</a:t>
            </a:r>
          </a:p>
        </p:txBody>
      </p:sp>
      <p:sp>
        <p:nvSpPr>
          <p:cNvPr id="18" name="Rectangle 17">
            <a:extLst>
              <a:ext uri="{FF2B5EF4-FFF2-40B4-BE49-F238E27FC236}">
                <a16:creationId xmlns:a16="http://schemas.microsoft.com/office/drawing/2014/main" id="{06D4C6E5-1AD1-4859-A088-803E4CFC6BCB}"/>
              </a:ext>
            </a:extLst>
          </p:cNvPr>
          <p:cNvSpPr/>
          <p:nvPr/>
        </p:nvSpPr>
        <p:spPr>
          <a:xfrm>
            <a:off x="451787" y="2356729"/>
            <a:ext cx="1183337" cy="307777"/>
          </a:xfrm>
          <a:prstGeom prst="rect">
            <a:avLst/>
          </a:prstGeom>
        </p:spPr>
        <p:txBody>
          <a:bodyPr wrap="none">
            <a:spAutoFit/>
          </a:bodyPr>
          <a:lstStyle/>
          <a:p>
            <a:pPr algn="just"/>
            <a:r>
              <a:rPr lang="en-US" sz="1400" dirty="0">
                <a:solidFill>
                  <a:schemeClr val="tx2"/>
                </a:solidFill>
              </a:rPr>
              <a:t>Middle East</a:t>
            </a:r>
          </a:p>
        </p:txBody>
      </p:sp>
      <p:sp>
        <p:nvSpPr>
          <p:cNvPr id="19" name="Rectangle 18">
            <a:extLst>
              <a:ext uri="{FF2B5EF4-FFF2-40B4-BE49-F238E27FC236}">
                <a16:creationId xmlns:a16="http://schemas.microsoft.com/office/drawing/2014/main" id="{AD3F53C7-86AE-43C4-95A7-E7B8E65D2864}"/>
              </a:ext>
            </a:extLst>
          </p:cNvPr>
          <p:cNvSpPr/>
          <p:nvPr/>
        </p:nvSpPr>
        <p:spPr>
          <a:xfrm>
            <a:off x="800462" y="2845132"/>
            <a:ext cx="849913" cy="307777"/>
          </a:xfrm>
          <a:prstGeom prst="rect">
            <a:avLst/>
          </a:prstGeom>
        </p:spPr>
        <p:txBody>
          <a:bodyPr wrap="none">
            <a:spAutoFit/>
          </a:bodyPr>
          <a:lstStyle/>
          <a:p>
            <a:pPr algn="just"/>
            <a:r>
              <a:rPr lang="en-US" sz="1400" dirty="0">
                <a:solidFill>
                  <a:schemeClr val="tx2"/>
                </a:solidFill>
              </a:rPr>
              <a:t>Europe </a:t>
            </a:r>
          </a:p>
        </p:txBody>
      </p:sp>
      <p:sp>
        <p:nvSpPr>
          <p:cNvPr id="20" name="Rectangle 19">
            <a:extLst>
              <a:ext uri="{FF2B5EF4-FFF2-40B4-BE49-F238E27FC236}">
                <a16:creationId xmlns:a16="http://schemas.microsoft.com/office/drawing/2014/main" id="{D6BDEDCD-F977-4054-8B74-57C9FDE300A8}"/>
              </a:ext>
            </a:extLst>
          </p:cNvPr>
          <p:cNvSpPr/>
          <p:nvPr/>
        </p:nvSpPr>
        <p:spPr>
          <a:xfrm>
            <a:off x="-70697" y="3417088"/>
            <a:ext cx="1776448" cy="276999"/>
          </a:xfrm>
          <a:prstGeom prst="rect">
            <a:avLst/>
          </a:prstGeom>
        </p:spPr>
        <p:txBody>
          <a:bodyPr wrap="none">
            <a:spAutoFit/>
          </a:bodyPr>
          <a:lstStyle/>
          <a:p>
            <a:pPr algn="just"/>
            <a:r>
              <a:rPr lang="en-US" sz="1200" dirty="0">
                <a:solidFill>
                  <a:schemeClr val="tx2"/>
                </a:solidFill>
              </a:rPr>
              <a:t>East &amp; Southeast Asia</a:t>
            </a:r>
          </a:p>
        </p:txBody>
      </p:sp>
      <p:sp>
        <p:nvSpPr>
          <p:cNvPr id="21" name="Rectangle 20">
            <a:extLst>
              <a:ext uri="{FF2B5EF4-FFF2-40B4-BE49-F238E27FC236}">
                <a16:creationId xmlns:a16="http://schemas.microsoft.com/office/drawing/2014/main" id="{B24F2371-B854-4454-A8D6-22FBCBC0D907}"/>
              </a:ext>
            </a:extLst>
          </p:cNvPr>
          <p:cNvSpPr/>
          <p:nvPr/>
        </p:nvSpPr>
        <p:spPr>
          <a:xfrm>
            <a:off x="393947" y="3904882"/>
            <a:ext cx="1241045" cy="307777"/>
          </a:xfrm>
          <a:prstGeom prst="rect">
            <a:avLst/>
          </a:prstGeom>
        </p:spPr>
        <p:txBody>
          <a:bodyPr wrap="none">
            <a:spAutoFit/>
          </a:bodyPr>
          <a:lstStyle/>
          <a:p>
            <a:pPr algn="just"/>
            <a:r>
              <a:rPr lang="en-US" sz="1400" dirty="0">
                <a:solidFill>
                  <a:schemeClr val="tx2"/>
                </a:solidFill>
              </a:rPr>
              <a:t>Central Asia</a:t>
            </a:r>
          </a:p>
        </p:txBody>
      </p:sp>
      <p:sp>
        <p:nvSpPr>
          <p:cNvPr id="22" name="Rectangle 21">
            <a:extLst>
              <a:ext uri="{FF2B5EF4-FFF2-40B4-BE49-F238E27FC236}">
                <a16:creationId xmlns:a16="http://schemas.microsoft.com/office/drawing/2014/main" id="{A6605EE7-6EDF-4D02-9D37-841A2C218386}"/>
              </a:ext>
            </a:extLst>
          </p:cNvPr>
          <p:cNvSpPr/>
          <p:nvPr/>
        </p:nvSpPr>
        <p:spPr>
          <a:xfrm>
            <a:off x="-53235" y="4959090"/>
            <a:ext cx="1766830" cy="307777"/>
          </a:xfrm>
          <a:prstGeom prst="rect">
            <a:avLst/>
          </a:prstGeom>
        </p:spPr>
        <p:txBody>
          <a:bodyPr wrap="none">
            <a:spAutoFit/>
          </a:bodyPr>
          <a:lstStyle/>
          <a:p>
            <a:pPr algn="just"/>
            <a:r>
              <a:rPr lang="en-US" sz="1400" dirty="0">
                <a:solidFill>
                  <a:schemeClr val="tx2"/>
                </a:solidFill>
              </a:rPr>
              <a:t>Australia-Oceania</a:t>
            </a:r>
          </a:p>
        </p:txBody>
      </p:sp>
      <p:sp>
        <p:nvSpPr>
          <p:cNvPr id="23" name="Rectangle 22">
            <a:extLst>
              <a:ext uri="{FF2B5EF4-FFF2-40B4-BE49-F238E27FC236}">
                <a16:creationId xmlns:a16="http://schemas.microsoft.com/office/drawing/2014/main" id="{45DFE99E-358C-45D9-BEBE-6A3BFAC6DE21}"/>
              </a:ext>
            </a:extLst>
          </p:cNvPr>
          <p:cNvSpPr/>
          <p:nvPr/>
        </p:nvSpPr>
        <p:spPr>
          <a:xfrm>
            <a:off x="903065" y="5423756"/>
            <a:ext cx="752129" cy="307777"/>
          </a:xfrm>
          <a:prstGeom prst="rect">
            <a:avLst/>
          </a:prstGeom>
        </p:spPr>
        <p:txBody>
          <a:bodyPr wrap="none">
            <a:spAutoFit/>
          </a:bodyPr>
          <a:lstStyle/>
          <a:p>
            <a:pPr algn="just"/>
            <a:r>
              <a:rPr lang="en-US" sz="1400" dirty="0">
                <a:solidFill>
                  <a:schemeClr val="tx2"/>
                </a:solidFill>
              </a:rPr>
              <a:t>Africa </a:t>
            </a:r>
          </a:p>
        </p:txBody>
      </p:sp>
      <p:sp>
        <p:nvSpPr>
          <p:cNvPr id="24" name="Rectangle 23">
            <a:extLst>
              <a:ext uri="{FF2B5EF4-FFF2-40B4-BE49-F238E27FC236}">
                <a16:creationId xmlns:a16="http://schemas.microsoft.com/office/drawing/2014/main" id="{3022B329-29D5-4F98-8A76-1E7688F73004}"/>
              </a:ext>
            </a:extLst>
          </p:cNvPr>
          <p:cNvSpPr/>
          <p:nvPr/>
        </p:nvSpPr>
        <p:spPr>
          <a:xfrm rot="19610868">
            <a:off x="976648" y="6191312"/>
            <a:ext cx="1673856" cy="253916"/>
          </a:xfrm>
          <a:prstGeom prst="rect">
            <a:avLst/>
          </a:prstGeom>
        </p:spPr>
        <p:txBody>
          <a:bodyPr wrap="none">
            <a:spAutoFit/>
          </a:bodyPr>
          <a:lstStyle/>
          <a:p>
            <a:pPr algn="just"/>
            <a:r>
              <a:rPr lang="en-US" sz="1050" dirty="0">
                <a:solidFill>
                  <a:schemeClr val="tx2"/>
                </a:solidFill>
              </a:rPr>
              <a:t>Maternal mortality rate</a:t>
            </a:r>
          </a:p>
        </p:txBody>
      </p:sp>
      <p:sp>
        <p:nvSpPr>
          <p:cNvPr id="26" name="Rectangle 25">
            <a:extLst>
              <a:ext uri="{FF2B5EF4-FFF2-40B4-BE49-F238E27FC236}">
                <a16:creationId xmlns:a16="http://schemas.microsoft.com/office/drawing/2014/main" id="{045A045A-1D73-45EC-923D-BCA726174899}"/>
              </a:ext>
            </a:extLst>
          </p:cNvPr>
          <p:cNvSpPr/>
          <p:nvPr/>
        </p:nvSpPr>
        <p:spPr>
          <a:xfrm rot="19610868">
            <a:off x="2400955" y="6158610"/>
            <a:ext cx="1454244" cy="253916"/>
          </a:xfrm>
          <a:prstGeom prst="rect">
            <a:avLst/>
          </a:prstGeom>
        </p:spPr>
        <p:txBody>
          <a:bodyPr wrap="none">
            <a:spAutoFit/>
          </a:bodyPr>
          <a:lstStyle/>
          <a:p>
            <a:pPr algn="just"/>
            <a:r>
              <a:rPr lang="en-US" sz="1050" dirty="0">
                <a:solidFill>
                  <a:schemeClr val="tx2"/>
                </a:solidFill>
              </a:rPr>
              <a:t>Infant mortality rate</a:t>
            </a:r>
          </a:p>
        </p:txBody>
      </p:sp>
      <p:sp>
        <p:nvSpPr>
          <p:cNvPr id="27" name="Rectangle 26">
            <a:extLst>
              <a:ext uri="{FF2B5EF4-FFF2-40B4-BE49-F238E27FC236}">
                <a16:creationId xmlns:a16="http://schemas.microsoft.com/office/drawing/2014/main" id="{ABC9257F-18A4-4050-8D60-E93E2B5D3744}"/>
              </a:ext>
            </a:extLst>
          </p:cNvPr>
          <p:cNvSpPr/>
          <p:nvPr/>
        </p:nvSpPr>
        <p:spPr>
          <a:xfrm rot="19610868">
            <a:off x="3809906" y="6098999"/>
            <a:ext cx="1236236" cy="253916"/>
          </a:xfrm>
          <a:prstGeom prst="rect">
            <a:avLst/>
          </a:prstGeom>
        </p:spPr>
        <p:txBody>
          <a:bodyPr wrap="none">
            <a:spAutoFit/>
          </a:bodyPr>
          <a:lstStyle/>
          <a:p>
            <a:pPr algn="just"/>
            <a:r>
              <a:rPr lang="en-US" sz="1050" dirty="0">
                <a:solidFill>
                  <a:schemeClr val="tx2"/>
                </a:solidFill>
              </a:rPr>
              <a:t>Life expectancy</a:t>
            </a:r>
          </a:p>
        </p:txBody>
      </p:sp>
      <p:sp>
        <p:nvSpPr>
          <p:cNvPr id="28" name="Rectangle 27">
            <a:extLst>
              <a:ext uri="{FF2B5EF4-FFF2-40B4-BE49-F238E27FC236}">
                <a16:creationId xmlns:a16="http://schemas.microsoft.com/office/drawing/2014/main" id="{6E80A485-0067-4DD1-A533-A2F872D334BF}"/>
              </a:ext>
            </a:extLst>
          </p:cNvPr>
          <p:cNvSpPr/>
          <p:nvPr/>
        </p:nvSpPr>
        <p:spPr>
          <a:xfrm rot="19610868">
            <a:off x="5358537" y="6045241"/>
            <a:ext cx="997389" cy="253916"/>
          </a:xfrm>
          <a:prstGeom prst="rect">
            <a:avLst/>
          </a:prstGeom>
        </p:spPr>
        <p:txBody>
          <a:bodyPr wrap="none">
            <a:spAutoFit/>
          </a:bodyPr>
          <a:lstStyle/>
          <a:p>
            <a:pPr algn="just"/>
            <a:r>
              <a:rPr lang="en-US" sz="1050" dirty="0">
                <a:solidFill>
                  <a:schemeClr val="tx2"/>
                </a:solidFill>
              </a:rPr>
              <a:t>Median age</a:t>
            </a:r>
          </a:p>
        </p:txBody>
      </p:sp>
      <p:sp>
        <p:nvSpPr>
          <p:cNvPr id="29" name="Rectangle 28">
            <a:extLst>
              <a:ext uri="{FF2B5EF4-FFF2-40B4-BE49-F238E27FC236}">
                <a16:creationId xmlns:a16="http://schemas.microsoft.com/office/drawing/2014/main" id="{5CA957B6-4F1E-4E60-A4C2-743C2D36BF0B}"/>
              </a:ext>
            </a:extLst>
          </p:cNvPr>
          <p:cNvSpPr/>
          <p:nvPr/>
        </p:nvSpPr>
        <p:spPr>
          <a:xfrm rot="19610868">
            <a:off x="6556214" y="6025254"/>
            <a:ext cx="1244251" cy="415498"/>
          </a:xfrm>
          <a:prstGeom prst="rect">
            <a:avLst/>
          </a:prstGeom>
        </p:spPr>
        <p:txBody>
          <a:bodyPr wrap="none">
            <a:spAutoFit/>
          </a:bodyPr>
          <a:lstStyle/>
          <a:p>
            <a:pPr algn="just"/>
            <a:r>
              <a:rPr lang="en-US" sz="1050" dirty="0">
                <a:solidFill>
                  <a:schemeClr val="tx2"/>
                </a:solidFill>
              </a:rPr>
              <a:t>HIV/AIDs adult </a:t>
            </a:r>
          </a:p>
          <a:p>
            <a:pPr algn="just"/>
            <a:r>
              <a:rPr lang="en-US" sz="1050" dirty="0">
                <a:solidFill>
                  <a:schemeClr val="tx2"/>
                </a:solidFill>
              </a:rPr>
              <a:t>prevalence rate</a:t>
            </a:r>
          </a:p>
        </p:txBody>
      </p:sp>
      <p:sp>
        <p:nvSpPr>
          <p:cNvPr id="30" name="Rectangle 29">
            <a:extLst>
              <a:ext uri="{FF2B5EF4-FFF2-40B4-BE49-F238E27FC236}">
                <a16:creationId xmlns:a16="http://schemas.microsoft.com/office/drawing/2014/main" id="{1705A4F2-544A-44EA-9BC0-A15B530A6AF4}"/>
              </a:ext>
            </a:extLst>
          </p:cNvPr>
          <p:cNvSpPr/>
          <p:nvPr/>
        </p:nvSpPr>
        <p:spPr>
          <a:xfrm rot="19610868">
            <a:off x="7728597" y="6113179"/>
            <a:ext cx="1245854" cy="253916"/>
          </a:xfrm>
          <a:prstGeom prst="rect">
            <a:avLst/>
          </a:prstGeom>
        </p:spPr>
        <p:txBody>
          <a:bodyPr wrap="none">
            <a:spAutoFit/>
          </a:bodyPr>
          <a:lstStyle/>
          <a:p>
            <a:pPr algn="just"/>
            <a:r>
              <a:rPr lang="en-US" sz="1050" dirty="0">
                <a:solidFill>
                  <a:schemeClr val="tx2"/>
                </a:solidFill>
              </a:rPr>
              <a:t>Total fertility rate</a:t>
            </a:r>
          </a:p>
        </p:txBody>
      </p:sp>
      <p:sp>
        <p:nvSpPr>
          <p:cNvPr id="31" name="Rectangle 30">
            <a:extLst>
              <a:ext uri="{FF2B5EF4-FFF2-40B4-BE49-F238E27FC236}">
                <a16:creationId xmlns:a16="http://schemas.microsoft.com/office/drawing/2014/main" id="{87D7CC16-F053-49C9-8730-37463887441A}"/>
              </a:ext>
            </a:extLst>
          </p:cNvPr>
          <p:cNvSpPr/>
          <p:nvPr/>
        </p:nvSpPr>
        <p:spPr>
          <a:xfrm rot="19610868">
            <a:off x="9047758" y="5964450"/>
            <a:ext cx="1244251" cy="415498"/>
          </a:xfrm>
          <a:prstGeom prst="rect">
            <a:avLst/>
          </a:prstGeom>
        </p:spPr>
        <p:txBody>
          <a:bodyPr wrap="none">
            <a:spAutoFit/>
          </a:bodyPr>
          <a:lstStyle/>
          <a:p>
            <a:pPr algn="just"/>
            <a:r>
              <a:rPr lang="en-US" sz="1050" dirty="0">
                <a:solidFill>
                  <a:schemeClr val="tx2"/>
                </a:solidFill>
              </a:rPr>
              <a:t>Obesity adult </a:t>
            </a:r>
          </a:p>
          <a:p>
            <a:pPr algn="just"/>
            <a:r>
              <a:rPr lang="en-US" sz="1050" dirty="0">
                <a:solidFill>
                  <a:schemeClr val="tx2"/>
                </a:solidFill>
              </a:rPr>
              <a:t>prevalence rate</a:t>
            </a:r>
          </a:p>
        </p:txBody>
      </p:sp>
      <p:sp>
        <p:nvSpPr>
          <p:cNvPr id="32" name="Rectangle 31">
            <a:extLst>
              <a:ext uri="{FF2B5EF4-FFF2-40B4-BE49-F238E27FC236}">
                <a16:creationId xmlns:a16="http://schemas.microsoft.com/office/drawing/2014/main" id="{287872E9-5163-42E6-8AC0-EC741AB635AE}"/>
              </a:ext>
            </a:extLst>
          </p:cNvPr>
          <p:cNvSpPr/>
          <p:nvPr/>
        </p:nvSpPr>
        <p:spPr>
          <a:xfrm rot="19610868">
            <a:off x="10300771" y="6027517"/>
            <a:ext cx="1316386" cy="415498"/>
          </a:xfrm>
          <a:prstGeom prst="rect">
            <a:avLst/>
          </a:prstGeom>
        </p:spPr>
        <p:txBody>
          <a:bodyPr wrap="none">
            <a:spAutoFit/>
          </a:bodyPr>
          <a:lstStyle/>
          <a:p>
            <a:pPr algn="just"/>
            <a:r>
              <a:rPr lang="en-US" sz="1050" dirty="0">
                <a:solidFill>
                  <a:schemeClr val="tx2"/>
                </a:solidFill>
              </a:rPr>
              <a:t>Children (&lt;5 </a:t>
            </a:r>
            <a:r>
              <a:rPr lang="en-US" sz="1050" dirty="0" err="1">
                <a:solidFill>
                  <a:schemeClr val="tx2"/>
                </a:solidFill>
              </a:rPr>
              <a:t>yrs</a:t>
            </a:r>
            <a:r>
              <a:rPr lang="en-US" sz="1050" dirty="0">
                <a:solidFill>
                  <a:schemeClr val="tx2"/>
                </a:solidFill>
              </a:rPr>
              <a:t>) </a:t>
            </a:r>
          </a:p>
          <a:p>
            <a:pPr algn="just"/>
            <a:r>
              <a:rPr lang="en-US" sz="1050" dirty="0">
                <a:solidFill>
                  <a:schemeClr val="tx2"/>
                </a:solidFill>
              </a:rPr>
              <a:t>underweight rate</a:t>
            </a:r>
          </a:p>
        </p:txBody>
      </p:sp>
      <p:sp>
        <p:nvSpPr>
          <p:cNvPr id="2" name="Rectangle 1">
            <a:extLst>
              <a:ext uri="{FF2B5EF4-FFF2-40B4-BE49-F238E27FC236}">
                <a16:creationId xmlns:a16="http://schemas.microsoft.com/office/drawing/2014/main" id="{0AA29128-DB63-4764-B24D-84FFB6633A07}"/>
              </a:ext>
            </a:extLst>
          </p:cNvPr>
          <p:cNvSpPr/>
          <p:nvPr/>
        </p:nvSpPr>
        <p:spPr>
          <a:xfrm>
            <a:off x="9371012" y="1792582"/>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3" name="Rectangle 32">
            <a:extLst>
              <a:ext uri="{FF2B5EF4-FFF2-40B4-BE49-F238E27FC236}">
                <a16:creationId xmlns:a16="http://schemas.microsoft.com/office/drawing/2014/main" id="{45A5DB01-96B0-4C52-9009-7354E4C65189}"/>
              </a:ext>
            </a:extLst>
          </p:cNvPr>
          <p:cNvSpPr/>
          <p:nvPr/>
        </p:nvSpPr>
        <p:spPr>
          <a:xfrm>
            <a:off x="9371012" y="3831659"/>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4" name="Rectangle 33">
            <a:extLst>
              <a:ext uri="{FF2B5EF4-FFF2-40B4-BE49-F238E27FC236}">
                <a16:creationId xmlns:a16="http://schemas.microsoft.com/office/drawing/2014/main" id="{9963E553-8DC5-43DE-BC91-80B547CBC9BE}"/>
              </a:ext>
            </a:extLst>
          </p:cNvPr>
          <p:cNvSpPr/>
          <p:nvPr/>
        </p:nvSpPr>
        <p:spPr>
          <a:xfrm>
            <a:off x="9411539" y="5373291"/>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5" name="Rectangle 34">
            <a:extLst>
              <a:ext uri="{FF2B5EF4-FFF2-40B4-BE49-F238E27FC236}">
                <a16:creationId xmlns:a16="http://schemas.microsoft.com/office/drawing/2014/main" id="{A53AAAF3-D412-4224-97AB-CD4B60B81BF8}"/>
              </a:ext>
            </a:extLst>
          </p:cNvPr>
          <p:cNvSpPr/>
          <p:nvPr/>
        </p:nvSpPr>
        <p:spPr>
          <a:xfrm>
            <a:off x="10668947" y="777733"/>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7" name="Rectangle 36">
            <a:extLst>
              <a:ext uri="{FF2B5EF4-FFF2-40B4-BE49-F238E27FC236}">
                <a16:creationId xmlns:a16="http://schemas.microsoft.com/office/drawing/2014/main" id="{A62F4BB0-2184-4897-BE73-A87403C3065D}"/>
              </a:ext>
            </a:extLst>
          </p:cNvPr>
          <p:cNvSpPr/>
          <p:nvPr/>
        </p:nvSpPr>
        <p:spPr>
          <a:xfrm>
            <a:off x="6864354" y="3831659"/>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38" name="Rectangle 37">
            <a:extLst>
              <a:ext uri="{FF2B5EF4-FFF2-40B4-BE49-F238E27FC236}">
                <a16:creationId xmlns:a16="http://schemas.microsoft.com/office/drawing/2014/main" id="{7A3A2902-C397-44B1-ABD8-D43D4F2139D5}"/>
              </a:ext>
            </a:extLst>
          </p:cNvPr>
          <p:cNvSpPr/>
          <p:nvPr/>
        </p:nvSpPr>
        <p:spPr>
          <a:xfrm>
            <a:off x="8135417" y="3831659"/>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2" name="Rectangle 41">
            <a:extLst>
              <a:ext uri="{FF2B5EF4-FFF2-40B4-BE49-F238E27FC236}">
                <a16:creationId xmlns:a16="http://schemas.microsoft.com/office/drawing/2014/main" id="{4F6BEE0F-1C4C-4F3F-AC8B-42878A5A66A5}"/>
              </a:ext>
            </a:extLst>
          </p:cNvPr>
          <p:cNvSpPr/>
          <p:nvPr/>
        </p:nvSpPr>
        <p:spPr>
          <a:xfrm>
            <a:off x="8125362" y="4879981"/>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3" name="Rectangle 42">
            <a:extLst>
              <a:ext uri="{FF2B5EF4-FFF2-40B4-BE49-F238E27FC236}">
                <a16:creationId xmlns:a16="http://schemas.microsoft.com/office/drawing/2014/main" id="{B0AA4A90-379B-46A4-A630-8CDA261B4703}"/>
              </a:ext>
            </a:extLst>
          </p:cNvPr>
          <p:cNvSpPr/>
          <p:nvPr/>
        </p:nvSpPr>
        <p:spPr>
          <a:xfrm>
            <a:off x="10668947" y="2826307"/>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5" name="Rectangle 44">
            <a:extLst>
              <a:ext uri="{FF2B5EF4-FFF2-40B4-BE49-F238E27FC236}">
                <a16:creationId xmlns:a16="http://schemas.microsoft.com/office/drawing/2014/main" id="{6DEE544C-0A1D-4261-8B73-F40EF131D8BD}"/>
              </a:ext>
            </a:extLst>
          </p:cNvPr>
          <p:cNvSpPr/>
          <p:nvPr/>
        </p:nvSpPr>
        <p:spPr>
          <a:xfrm>
            <a:off x="6864354" y="763488"/>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46" name="Rectangle 45">
            <a:extLst>
              <a:ext uri="{FF2B5EF4-FFF2-40B4-BE49-F238E27FC236}">
                <a16:creationId xmlns:a16="http://schemas.microsoft.com/office/drawing/2014/main" id="{0D592088-F90E-4034-8162-44E2B76AA0F9}"/>
              </a:ext>
            </a:extLst>
          </p:cNvPr>
          <p:cNvSpPr/>
          <p:nvPr/>
        </p:nvSpPr>
        <p:spPr>
          <a:xfrm>
            <a:off x="4276497" y="2320117"/>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6" name="Rectangle 55">
            <a:extLst>
              <a:ext uri="{FF2B5EF4-FFF2-40B4-BE49-F238E27FC236}">
                <a16:creationId xmlns:a16="http://schemas.microsoft.com/office/drawing/2014/main" id="{A17285B4-B498-4519-AD00-DBFF2976BA47}"/>
              </a:ext>
            </a:extLst>
          </p:cNvPr>
          <p:cNvSpPr/>
          <p:nvPr/>
        </p:nvSpPr>
        <p:spPr>
          <a:xfrm>
            <a:off x="6832884" y="5384400"/>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7" name="Rectangle 56">
            <a:extLst>
              <a:ext uri="{FF2B5EF4-FFF2-40B4-BE49-F238E27FC236}">
                <a16:creationId xmlns:a16="http://schemas.microsoft.com/office/drawing/2014/main" id="{D1017F1C-FCDB-438C-84C2-514CB54688E8}"/>
              </a:ext>
            </a:extLst>
          </p:cNvPr>
          <p:cNvSpPr/>
          <p:nvPr/>
        </p:nvSpPr>
        <p:spPr>
          <a:xfrm>
            <a:off x="8125362" y="1294699"/>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58" name="Rectangle 57">
            <a:extLst>
              <a:ext uri="{FF2B5EF4-FFF2-40B4-BE49-F238E27FC236}">
                <a16:creationId xmlns:a16="http://schemas.microsoft.com/office/drawing/2014/main" id="{0A363B52-87F4-4D35-B4EF-1E1F39ED03A4}"/>
              </a:ext>
            </a:extLst>
          </p:cNvPr>
          <p:cNvSpPr/>
          <p:nvPr/>
        </p:nvSpPr>
        <p:spPr>
          <a:xfrm>
            <a:off x="10668947" y="4346853"/>
            <a:ext cx="1066799"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Tree>
    <p:extLst>
      <p:ext uri="{BB962C8B-B14F-4D97-AF65-F5344CB8AC3E}">
        <p14:creationId xmlns:p14="http://schemas.microsoft.com/office/powerpoint/2010/main" val="328516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93"/>
            <a:ext cx="4570809" cy="68562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4" name="Text Placeholder 3"/>
          <p:cNvSpPr txBox="1">
            <a:spLocks/>
          </p:cNvSpPr>
          <p:nvPr/>
        </p:nvSpPr>
        <p:spPr>
          <a:xfrm>
            <a:off x="314244" y="608056"/>
            <a:ext cx="3942322" cy="9026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5865">
                <a:solidFill>
                  <a:schemeClr val="bg1"/>
                </a:solidFill>
                <a:latin typeface="+mj-lt"/>
              </a:rPr>
              <a:t>AGENDA</a:t>
            </a:r>
            <a:endParaRPr lang="en-US" sz="5865" dirty="0">
              <a:solidFill>
                <a:schemeClr val="bg1"/>
              </a:solidFill>
              <a:latin typeface="+mj-lt"/>
            </a:endParaRPr>
          </a:p>
        </p:txBody>
      </p:sp>
      <p:sp>
        <p:nvSpPr>
          <p:cNvPr id="77" name="Rectangle 76"/>
          <p:cNvSpPr/>
          <p:nvPr/>
        </p:nvSpPr>
        <p:spPr>
          <a:xfrm>
            <a:off x="4874913" y="2450082"/>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Introduction</a:t>
            </a:r>
            <a:endParaRPr lang="en-US" sz="1999" dirty="0">
              <a:solidFill>
                <a:schemeClr val="tx1">
                  <a:lumMod val="75000"/>
                </a:schemeClr>
              </a:solidFill>
              <a:latin typeface="+mj-lt"/>
            </a:endParaRPr>
          </a:p>
        </p:txBody>
      </p:sp>
      <p:sp>
        <p:nvSpPr>
          <p:cNvPr id="78" name="TextBox 77"/>
          <p:cNvSpPr txBox="1"/>
          <p:nvPr/>
        </p:nvSpPr>
        <p:spPr>
          <a:xfrm>
            <a:off x="2842766" y="2485715"/>
            <a:ext cx="1343967" cy="400006"/>
          </a:xfrm>
          <a:prstGeom prst="rect">
            <a:avLst/>
          </a:prstGeom>
          <a:noFill/>
        </p:spPr>
        <p:txBody>
          <a:bodyPr wrap="square" rtlCol="0" anchor="ctr">
            <a:spAutoFit/>
          </a:bodyPr>
          <a:lstStyle/>
          <a:p>
            <a:pPr algn="r" fontAlgn="base"/>
            <a:r>
              <a:rPr lang="en-US" sz="1999" b="1" dirty="0">
                <a:solidFill>
                  <a:schemeClr val="bg1"/>
                </a:solidFill>
                <a:latin typeface="+mj-lt"/>
                <a:ea typeface="Open Sans" panose="020B0606030504020204" pitchFamily="34" charset="0"/>
                <a:cs typeface="Open Sans" panose="020B0606030504020204" pitchFamily="34" charset="0"/>
              </a:rPr>
              <a:t>01</a:t>
            </a:r>
          </a:p>
        </p:txBody>
      </p:sp>
      <p:sp>
        <p:nvSpPr>
          <p:cNvPr id="79" name="TextBox 78"/>
          <p:cNvSpPr txBox="1"/>
          <p:nvPr/>
        </p:nvSpPr>
        <p:spPr>
          <a:xfrm>
            <a:off x="2842766" y="2959318"/>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02</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0" name="TextBox 79"/>
          <p:cNvSpPr txBox="1"/>
          <p:nvPr/>
        </p:nvSpPr>
        <p:spPr>
          <a:xfrm>
            <a:off x="2842766" y="3432922"/>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03</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1" name="TextBox 80"/>
          <p:cNvSpPr txBox="1"/>
          <p:nvPr/>
        </p:nvSpPr>
        <p:spPr>
          <a:xfrm>
            <a:off x="2842766" y="3906526"/>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04</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2" name="TextBox 81"/>
          <p:cNvSpPr txBox="1"/>
          <p:nvPr/>
        </p:nvSpPr>
        <p:spPr>
          <a:xfrm>
            <a:off x="2842766" y="4380129"/>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05</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6" name="Rectangle 85"/>
          <p:cNvSpPr/>
          <p:nvPr/>
        </p:nvSpPr>
        <p:spPr>
          <a:xfrm>
            <a:off x="4874913" y="2921354"/>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Web Scraping </a:t>
            </a:r>
          </a:p>
        </p:txBody>
      </p:sp>
      <p:sp>
        <p:nvSpPr>
          <p:cNvPr id="87" name="Rectangle 86"/>
          <p:cNvSpPr/>
          <p:nvPr/>
        </p:nvSpPr>
        <p:spPr>
          <a:xfrm>
            <a:off x="4874913" y="3392626"/>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1: People and Health </a:t>
            </a:r>
          </a:p>
        </p:txBody>
      </p:sp>
      <p:sp>
        <p:nvSpPr>
          <p:cNvPr id="88" name="Rectangle 87"/>
          <p:cNvSpPr/>
          <p:nvPr/>
        </p:nvSpPr>
        <p:spPr>
          <a:xfrm>
            <a:off x="4874913" y="386662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b="1" dirty="0">
                <a:solidFill>
                  <a:schemeClr val="tx1">
                    <a:lumMod val="75000"/>
                  </a:schemeClr>
                </a:solidFill>
                <a:latin typeface="+mj-lt"/>
                <a:ea typeface="Open Sans" panose="020B0606030504020204" pitchFamily="34" charset="0"/>
                <a:cs typeface="Open Sans" panose="020B0606030504020204" pitchFamily="34" charset="0"/>
              </a:rPr>
              <a:t>Topic 2: Education, Communication and Economy </a:t>
            </a:r>
          </a:p>
        </p:txBody>
      </p:sp>
      <p:sp>
        <p:nvSpPr>
          <p:cNvPr id="89" name="Rectangle 88"/>
          <p:cNvSpPr/>
          <p:nvPr/>
        </p:nvSpPr>
        <p:spPr>
          <a:xfrm>
            <a:off x="4874913" y="434333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Conclusion and Wrap Up</a:t>
            </a:r>
          </a:p>
        </p:txBody>
      </p:sp>
    </p:spTree>
    <p:extLst>
      <p:ext uri="{BB962C8B-B14F-4D97-AF65-F5344CB8AC3E}">
        <p14:creationId xmlns:p14="http://schemas.microsoft.com/office/powerpoint/2010/main" val="2062319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545868" y="-388625"/>
            <a:ext cx="9753600" cy="1325562"/>
          </a:xfrm>
        </p:spPr>
        <p:txBody>
          <a:bodyPr>
            <a:normAutofit/>
          </a:bodyPr>
          <a:lstStyle/>
          <a:p>
            <a:r>
              <a:rPr lang="fr-FR" sz="3200" dirty="0"/>
              <a:t>Education, Communication and Economy </a:t>
            </a:r>
          </a:p>
        </p:txBody>
      </p:sp>
      <p:grpSp>
        <p:nvGrpSpPr>
          <p:cNvPr id="5" name="Group 4">
            <a:extLst>
              <a:ext uri="{FF2B5EF4-FFF2-40B4-BE49-F238E27FC236}">
                <a16:creationId xmlns:a16="http://schemas.microsoft.com/office/drawing/2014/main" id="{462A3A47-935F-415C-A0E7-6D9A2820709C}"/>
              </a:ext>
            </a:extLst>
          </p:cNvPr>
          <p:cNvGrpSpPr/>
          <p:nvPr/>
        </p:nvGrpSpPr>
        <p:grpSpPr>
          <a:xfrm>
            <a:off x="781546" y="939658"/>
            <a:ext cx="4170924" cy="5443044"/>
            <a:chOff x="2002972" y="638628"/>
            <a:chExt cx="2976336" cy="5444461"/>
          </a:xfrm>
        </p:grpSpPr>
        <p:grpSp>
          <p:nvGrpSpPr>
            <p:cNvPr id="6" name="Group 5">
              <a:extLst>
                <a:ext uri="{FF2B5EF4-FFF2-40B4-BE49-F238E27FC236}">
                  <a16:creationId xmlns:a16="http://schemas.microsoft.com/office/drawing/2014/main" id="{E4B6865F-E90A-4C13-8208-C3965B0F1433}"/>
                </a:ext>
              </a:extLst>
            </p:cNvPr>
            <p:cNvGrpSpPr/>
            <p:nvPr/>
          </p:nvGrpSpPr>
          <p:grpSpPr>
            <a:xfrm>
              <a:off x="2002972" y="638628"/>
              <a:ext cx="2976336" cy="2074546"/>
              <a:chOff x="3251200" y="2177143"/>
              <a:chExt cx="2976336" cy="2074546"/>
            </a:xfrm>
          </p:grpSpPr>
          <p:sp>
            <p:nvSpPr>
              <p:cNvPr id="13" name="TextBox 12">
                <a:extLst>
                  <a:ext uri="{FF2B5EF4-FFF2-40B4-BE49-F238E27FC236}">
                    <a16:creationId xmlns:a16="http://schemas.microsoft.com/office/drawing/2014/main" id="{43723CAA-C75E-4838-8303-2BC272763FDE}"/>
                  </a:ext>
                </a:extLst>
              </p:cNvPr>
              <p:cNvSpPr txBox="1"/>
              <p:nvPr/>
            </p:nvSpPr>
            <p:spPr>
              <a:xfrm>
                <a:off x="3251200" y="2177143"/>
                <a:ext cx="816462" cy="769513"/>
              </a:xfrm>
              <a:prstGeom prst="rect">
                <a:avLst/>
              </a:prstGeom>
              <a:noFill/>
            </p:spPr>
            <p:txBody>
              <a:bodyPr wrap="none" rtlCol="0">
                <a:spAutoFit/>
              </a:bodyPr>
              <a:lstStyle/>
              <a:p>
                <a:r>
                  <a:rPr lang="en-US" sz="4399" b="1" dirty="0">
                    <a:solidFill>
                      <a:schemeClr val="accent6">
                        <a:lumMod val="75000"/>
                      </a:schemeClr>
                    </a:solidFill>
                  </a:rPr>
                  <a:t>06</a:t>
                </a:r>
              </a:p>
            </p:txBody>
          </p:sp>
          <p:sp>
            <p:nvSpPr>
              <p:cNvPr id="14" name="TextBox 13">
                <a:extLst>
                  <a:ext uri="{FF2B5EF4-FFF2-40B4-BE49-F238E27FC236}">
                    <a16:creationId xmlns:a16="http://schemas.microsoft.com/office/drawing/2014/main" id="{BE8D0861-3C22-4F5E-94D2-F75DB7466D03}"/>
                  </a:ext>
                </a:extLst>
              </p:cNvPr>
              <p:cNvSpPr txBox="1"/>
              <p:nvPr/>
            </p:nvSpPr>
            <p:spPr>
              <a:xfrm>
                <a:off x="3251200" y="3029650"/>
                <a:ext cx="2038268" cy="369300"/>
              </a:xfrm>
              <a:prstGeom prst="rect">
                <a:avLst/>
              </a:prstGeom>
              <a:noFill/>
            </p:spPr>
            <p:txBody>
              <a:bodyPr wrap="none" rtlCol="0">
                <a:spAutoFit/>
              </a:bodyPr>
              <a:lstStyle/>
              <a:p>
                <a:r>
                  <a:rPr lang="en-US" sz="1799" b="1" dirty="0">
                    <a:solidFill>
                      <a:schemeClr val="tx2"/>
                    </a:solidFill>
                  </a:rPr>
                  <a:t>Size of economy </a:t>
                </a:r>
              </a:p>
            </p:txBody>
          </p:sp>
          <p:sp>
            <p:nvSpPr>
              <p:cNvPr id="15" name="TextBox 14">
                <a:extLst>
                  <a:ext uri="{FF2B5EF4-FFF2-40B4-BE49-F238E27FC236}">
                    <a16:creationId xmlns:a16="http://schemas.microsoft.com/office/drawing/2014/main" id="{CC658F96-37FE-4AD8-A0FA-0868B3000F53}"/>
                  </a:ext>
                </a:extLst>
              </p:cNvPr>
              <p:cNvSpPr txBox="1"/>
              <p:nvPr/>
            </p:nvSpPr>
            <p:spPr>
              <a:xfrm>
                <a:off x="3251200" y="3482048"/>
                <a:ext cx="2976336" cy="769641"/>
              </a:xfrm>
              <a:prstGeom prst="rect">
                <a:avLst/>
              </a:prstGeom>
              <a:noFill/>
            </p:spPr>
            <p:txBody>
              <a:bodyPr wrap="square" rtlCol="0">
                <a:spAutoFit/>
              </a:bodyPr>
              <a:lstStyle/>
              <a:p>
                <a:pPr marL="171450" indent="-171450" algn="just">
                  <a:buFont typeface="Arial" panose="020B0604020202020204" pitchFamily="34" charset="0"/>
                  <a:buChar char="•"/>
                </a:pPr>
                <a:r>
                  <a:rPr lang="en-US" sz="1600" dirty="0">
                    <a:solidFill>
                      <a:schemeClr val="tx2"/>
                    </a:solidFill>
                  </a:rPr>
                  <a:t>GDP</a:t>
                </a:r>
              </a:p>
              <a:p>
                <a:pPr marL="171450" indent="-171450" algn="just">
                  <a:buFont typeface="Arial" panose="020B0604020202020204" pitchFamily="34" charset="0"/>
                  <a:buChar char="•"/>
                </a:pPr>
                <a:r>
                  <a:rPr lang="en-US" sz="1600" dirty="0">
                    <a:solidFill>
                      <a:schemeClr val="tx2"/>
                    </a:solidFill>
                  </a:rPr>
                  <a:t>GDP real growth rate </a:t>
                </a:r>
              </a:p>
              <a:p>
                <a:pPr algn="just"/>
                <a:endParaRPr lang="en-US" sz="1200" dirty="0">
                  <a:solidFill>
                    <a:schemeClr val="bg1">
                      <a:lumMod val="50000"/>
                    </a:schemeClr>
                  </a:solidFill>
                </a:endParaRPr>
              </a:p>
            </p:txBody>
          </p:sp>
        </p:grpSp>
        <p:grpSp>
          <p:nvGrpSpPr>
            <p:cNvPr id="7" name="Group 6">
              <a:extLst>
                <a:ext uri="{FF2B5EF4-FFF2-40B4-BE49-F238E27FC236}">
                  <a16:creationId xmlns:a16="http://schemas.microsoft.com/office/drawing/2014/main" id="{1FB8A04A-127B-4322-A987-1DBE587FF0CC}"/>
                </a:ext>
              </a:extLst>
            </p:cNvPr>
            <p:cNvGrpSpPr/>
            <p:nvPr/>
          </p:nvGrpSpPr>
          <p:grpSpPr>
            <a:xfrm>
              <a:off x="2002972" y="3454400"/>
              <a:ext cx="2976336" cy="2628689"/>
              <a:chOff x="3251200" y="2177143"/>
              <a:chExt cx="2976336" cy="2628689"/>
            </a:xfrm>
          </p:grpSpPr>
          <p:sp>
            <p:nvSpPr>
              <p:cNvPr id="8" name="TextBox 7">
                <a:extLst>
                  <a:ext uri="{FF2B5EF4-FFF2-40B4-BE49-F238E27FC236}">
                    <a16:creationId xmlns:a16="http://schemas.microsoft.com/office/drawing/2014/main" id="{ED7029B4-3126-4CD9-A238-57EFF4B45ABF}"/>
                  </a:ext>
                </a:extLst>
              </p:cNvPr>
              <p:cNvSpPr txBox="1"/>
              <p:nvPr/>
            </p:nvSpPr>
            <p:spPr>
              <a:xfrm>
                <a:off x="3251200" y="2177143"/>
                <a:ext cx="816462" cy="769513"/>
              </a:xfrm>
              <a:prstGeom prst="rect">
                <a:avLst/>
              </a:prstGeom>
              <a:noFill/>
            </p:spPr>
            <p:txBody>
              <a:bodyPr wrap="none" rtlCol="0">
                <a:spAutoFit/>
              </a:bodyPr>
              <a:lstStyle/>
              <a:p>
                <a:r>
                  <a:rPr lang="en-US" sz="4399" b="1" dirty="0">
                    <a:solidFill>
                      <a:schemeClr val="accent3">
                        <a:lumMod val="75000"/>
                      </a:schemeClr>
                    </a:solidFill>
                  </a:rPr>
                  <a:t>09</a:t>
                </a:r>
              </a:p>
            </p:txBody>
          </p:sp>
          <p:sp>
            <p:nvSpPr>
              <p:cNvPr id="9" name="TextBox 8">
                <a:extLst>
                  <a:ext uri="{FF2B5EF4-FFF2-40B4-BE49-F238E27FC236}">
                    <a16:creationId xmlns:a16="http://schemas.microsoft.com/office/drawing/2014/main" id="{1A8922CC-E1C7-4247-BAC1-5A4D82D77795}"/>
                  </a:ext>
                </a:extLst>
              </p:cNvPr>
              <p:cNvSpPr txBox="1"/>
              <p:nvPr/>
            </p:nvSpPr>
            <p:spPr>
              <a:xfrm>
                <a:off x="3251200" y="3029650"/>
                <a:ext cx="2668413" cy="369300"/>
              </a:xfrm>
              <a:prstGeom prst="rect">
                <a:avLst/>
              </a:prstGeom>
              <a:noFill/>
            </p:spPr>
            <p:txBody>
              <a:bodyPr wrap="none" rtlCol="0">
                <a:spAutoFit/>
              </a:bodyPr>
              <a:lstStyle/>
              <a:p>
                <a:r>
                  <a:rPr lang="en-US" sz="1799" b="1" dirty="0">
                    <a:solidFill>
                      <a:schemeClr val="tx2"/>
                    </a:solidFill>
                  </a:rPr>
                  <a:t>Education expenditure</a:t>
                </a:r>
              </a:p>
            </p:txBody>
          </p:sp>
          <p:sp>
            <p:nvSpPr>
              <p:cNvPr id="12" name="TextBox 11">
                <a:extLst>
                  <a:ext uri="{FF2B5EF4-FFF2-40B4-BE49-F238E27FC236}">
                    <a16:creationId xmlns:a16="http://schemas.microsoft.com/office/drawing/2014/main" id="{933CB511-518F-4532-9471-648D0257268F}"/>
                  </a:ext>
                </a:extLst>
              </p:cNvPr>
              <p:cNvSpPr txBox="1"/>
              <p:nvPr/>
            </p:nvSpPr>
            <p:spPr>
              <a:xfrm>
                <a:off x="3251200" y="3482048"/>
                <a:ext cx="2976336" cy="1323784"/>
              </a:xfrm>
              <a:prstGeom prst="rect">
                <a:avLst/>
              </a:prstGeom>
              <a:noFill/>
            </p:spPr>
            <p:txBody>
              <a:bodyPr wrap="square" rtlCol="0">
                <a:spAutoFit/>
              </a:bodyPr>
              <a:lstStyle/>
              <a:p>
                <a:pPr marL="171450" indent="-171450">
                  <a:buFont typeface="Arial" panose="020B0604020202020204" pitchFamily="34" charset="0"/>
                  <a:buChar char="•"/>
                </a:pPr>
                <a:r>
                  <a:rPr lang="en-US" sz="1600" dirty="0">
                    <a:solidFill>
                      <a:schemeClr val="tx2"/>
                    </a:solidFill>
                  </a:rPr>
                  <a:t>Education expenditure by $</a:t>
                </a:r>
              </a:p>
              <a:p>
                <a:pPr marL="171450" indent="-171450">
                  <a:buFont typeface="Arial" panose="020B0604020202020204" pitchFamily="34" charset="0"/>
                  <a:buChar char="•"/>
                </a:pPr>
                <a:r>
                  <a:rPr lang="en-US" sz="1600" dirty="0">
                    <a:solidFill>
                      <a:schemeClr val="tx2"/>
                    </a:solidFill>
                  </a:rPr>
                  <a:t>Education expenditure by % of GDP</a:t>
                </a:r>
              </a:p>
              <a:p>
                <a:pPr marL="171450" indent="-171450">
                  <a:buFont typeface="Arial" panose="020B0604020202020204" pitchFamily="34" charset="0"/>
                  <a:buChar char="•"/>
                </a:pPr>
                <a:r>
                  <a:rPr lang="en-US" sz="1600" dirty="0">
                    <a:solidFill>
                      <a:schemeClr val="tx2"/>
                    </a:solidFill>
                  </a:rPr>
                  <a:t>GDP per capita vs. education expenditure</a:t>
                </a:r>
              </a:p>
              <a:p>
                <a:pPr marL="171450" indent="-171450">
                  <a:buFont typeface="Arial" panose="020B0604020202020204" pitchFamily="34" charset="0"/>
                  <a:buChar char="•"/>
                </a:pPr>
                <a:endParaRPr lang="en-US" sz="1600" dirty="0">
                  <a:solidFill>
                    <a:schemeClr val="tx2"/>
                  </a:solidFill>
                </a:endParaRPr>
              </a:p>
            </p:txBody>
          </p:sp>
        </p:grpSp>
      </p:grpSp>
      <p:grpSp>
        <p:nvGrpSpPr>
          <p:cNvPr id="16" name="Group 15">
            <a:extLst>
              <a:ext uri="{FF2B5EF4-FFF2-40B4-BE49-F238E27FC236}">
                <a16:creationId xmlns:a16="http://schemas.microsoft.com/office/drawing/2014/main" id="{6D63F46C-652C-4670-935A-4CE5735EB7C6}"/>
              </a:ext>
            </a:extLst>
          </p:cNvPr>
          <p:cNvGrpSpPr/>
          <p:nvPr/>
        </p:nvGrpSpPr>
        <p:grpSpPr>
          <a:xfrm>
            <a:off x="2651252" y="936937"/>
            <a:ext cx="9399324" cy="5153813"/>
            <a:chOff x="1068710" y="638628"/>
            <a:chExt cx="8123732" cy="5155154"/>
          </a:xfrm>
        </p:grpSpPr>
        <p:grpSp>
          <p:nvGrpSpPr>
            <p:cNvPr id="17" name="Group 16">
              <a:extLst>
                <a:ext uri="{FF2B5EF4-FFF2-40B4-BE49-F238E27FC236}">
                  <a16:creationId xmlns:a16="http://schemas.microsoft.com/office/drawing/2014/main" id="{CE7CA177-709C-42A4-A131-4E0D3BFF6B9A}"/>
                </a:ext>
              </a:extLst>
            </p:cNvPr>
            <p:cNvGrpSpPr/>
            <p:nvPr/>
          </p:nvGrpSpPr>
          <p:grpSpPr>
            <a:xfrm>
              <a:off x="1068710" y="638628"/>
              <a:ext cx="4913468" cy="1889822"/>
              <a:chOff x="2316938" y="2177143"/>
              <a:chExt cx="4913468" cy="1889822"/>
            </a:xfrm>
          </p:grpSpPr>
          <p:sp>
            <p:nvSpPr>
              <p:cNvPr id="22" name="TextBox 21">
                <a:extLst>
                  <a:ext uri="{FF2B5EF4-FFF2-40B4-BE49-F238E27FC236}">
                    <a16:creationId xmlns:a16="http://schemas.microsoft.com/office/drawing/2014/main" id="{891A7636-562F-44E9-8FF9-131BCE2F3798}"/>
                  </a:ext>
                </a:extLst>
              </p:cNvPr>
              <p:cNvSpPr txBox="1"/>
              <p:nvPr/>
            </p:nvSpPr>
            <p:spPr>
              <a:xfrm>
                <a:off x="3053623" y="2177143"/>
                <a:ext cx="705475" cy="769513"/>
              </a:xfrm>
              <a:prstGeom prst="rect">
                <a:avLst/>
              </a:prstGeom>
              <a:noFill/>
            </p:spPr>
            <p:txBody>
              <a:bodyPr wrap="none" rtlCol="0">
                <a:spAutoFit/>
              </a:bodyPr>
              <a:lstStyle/>
              <a:p>
                <a:r>
                  <a:rPr lang="en-US" sz="4399" b="1" dirty="0">
                    <a:solidFill>
                      <a:schemeClr val="accent5">
                        <a:lumMod val="75000"/>
                      </a:schemeClr>
                    </a:solidFill>
                  </a:rPr>
                  <a:t>07</a:t>
                </a:r>
              </a:p>
            </p:txBody>
          </p:sp>
          <p:sp>
            <p:nvSpPr>
              <p:cNvPr id="23" name="TextBox 22">
                <a:extLst>
                  <a:ext uri="{FF2B5EF4-FFF2-40B4-BE49-F238E27FC236}">
                    <a16:creationId xmlns:a16="http://schemas.microsoft.com/office/drawing/2014/main" id="{7A6EDFE4-C742-4177-96DB-2AC44C4DDAB3}"/>
                  </a:ext>
                </a:extLst>
              </p:cNvPr>
              <p:cNvSpPr txBox="1"/>
              <p:nvPr/>
            </p:nvSpPr>
            <p:spPr>
              <a:xfrm>
                <a:off x="3053623" y="3029650"/>
                <a:ext cx="3095390" cy="646242"/>
              </a:xfrm>
              <a:prstGeom prst="rect">
                <a:avLst/>
              </a:prstGeom>
              <a:noFill/>
            </p:spPr>
            <p:txBody>
              <a:bodyPr wrap="none" rtlCol="0">
                <a:spAutoFit/>
              </a:bodyPr>
              <a:lstStyle/>
              <a:p>
                <a:r>
                  <a:rPr lang="en-US" sz="1799" b="1" dirty="0">
                    <a:solidFill>
                      <a:schemeClr val="tx2"/>
                    </a:solidFill>
                  </a:rPr>
                  <a:t>Okun’s Law </a:t>
                </a:r>
              </a:p>
              <a:p>
                <a:r>
                  <a:rPr lang="en-US" sz="1799" b="1" dirty="0">
                    <a:solidFill>
                      <a:schemeClr val="tx2"/>
                    </a:solidFill>
                  </a:rPr>
                  <a:t>– Does it apply to all countries?</a:t>
                </a:r>
              </a:p>
            </p:txBody>
          </p:sp>
          <p:sp>
            <p:nvSpPr>
              <p:cNvPr id="24" name="TextBox 23">
                <a:extLst>
                  <a:ext uri="{FF2B5EF4-FFF2-40B4-BE49-F238E27FC236}">
                    <a16:creationId xmlns:a16="http://schemas.microsoft.com/office/drawing/2014/main" id="{45041F56-68FB-42EA-A89C-111BE4571CC7}"/>
                  </a:ext>
                </a:extLst>
              </p:cNvPr>
              <p:cNvSpPr txBox="1"/>
              <p:nvPr/>
            </p:nvSpPr>
            <p:spPr>
              <a:xfrm>
                <a:off x="2316938" y="3728323"/>
                <a:ext cx="4913468" cy="338642"/>
              </a:xfrm>
              <a:prstGeom prst="rect">
                <a:avLst/>
              </a:prstGeom>
              <a:noFill/>
            </p:spPr>
            <p:txBody>
              <a:bodyPr wrap="square" rtlCol="0">
                <a:spAutoFit/>
              </a:bodyPr>
              <a:lstStyle/>
              <a:p>
                <a:pPr algn="ctr"/>
                <a:r>
                  <a:rPr lang="en-US" sz="1600" dirty="0">
                    <a:solidFill>
                      <a:schemeClr val="tx2"/>
                    </a:solidFill>
                  </a:rPr>
                  <a:t>Unemployment rate vs. GDP per capita </a:t>
                </a:r>
              </a:p>
            </p:txBody>
          </p:sp>
        </p:grpSp>
        <p:grpSp>
          <p:nvGrpSpPr>
            <p:cNvPr id="18" name="Group 17">
              <a:extLst>
                <a:ext uri="{FF2B5EF4-FFF2-40B4-BE49-F238E27FC236}">
                  <a16:creationId xmlns:a16="http://schemas.microsoft.com/office/drawing/2014/main" id="{2ECCF781-D12D-4B56-9310-8B3F9F509ECE}"/>
                </a:ext>
              </a:extLst>
            </p:cNvPr>
            <p:cNvGrpSpPr/>
            <p:nvPr/>
          </p:nvGrpSpPr>
          <p:grpSpPr>
            <a:xfrm>
              <a:off x="2684676" y="3483589"/>
              <a:ext cx="6507766" cy="2310193"/>
              <a:chOff x="3932904" y="2206332"/>
              <a:chExt cx="6507766" cy="2310193"/>
            </a:xfrm>
          </p:grpSpPr>
          <p:sp>
            <p:nvSpPr>
              <p:cNvPr id="19" name="TextBox 18">
                <a:extLst>
                  <a:ext uri="{FF2B5EF4-FFF2-40B4-BE49-F238E27FC236}">
                    <a16:creationId xmlns:a16="http://schemas.microsoft.com/office/drawing/2014/main" id="{380E00CF-3072-41EF-A4B5-AE88A5A4AD70}"/>
                  </a:ext>
                </a:extLst>
              </p:cNvPr>
              <p:cNvSpPr txBox="1"/>
              <p:nvPr/>
            </p:nvSpPr>
            <p:spPr>
              <a:xfrm>
                <a:off x="3932904" y="2206332"/>
                <a:ext cx="705475" cy="769513"/>
              </a:xfrm>
              <a:prstGeom prst="rect">
                <a:avLst/>
              </a:prstGeom>
              <a:noFill/>
            </p:spPr>
            <p:txBody>
              <a:bodyPr wrap="none" rtlCol="0">
                <a:spAutoFit/>
              </a:bodyPr>
              <a:lstStyle/>
              <a:p>
                <a:r>
                  <a:rPr lang="en-US" sz="4399" b="1" dirty="0">
                    <a:solidFill>
                      <a:schemeClr val="accent2">
                        <a:lumMod val="75000"/>
                      </a:schemeClr>
                    </a:solidFill>
                  </a:rPr>
                  <a:t>10</a:t>
                </a:r>
              </a:p>
            </p:txBody>
          </p:sp>
          <p:sp>
            <p:nvSpPr>
              <p:cNvPr id="20" name="TextBox 19">
                <a:extLst>
                  <a:ext uri="{FF2B5EF4-FFF2-40B4-BE49-F238E27FC236}">
                    <a16:creationId xmlns:a16="http://schemas.microsoft.com/office/drawing/2014/main" id="{1641C030-F28D-4C0A-843A-677A39ED56D2}"/>
                  </a:ext>
                </a:extLst>
              </p:cNvPr>
              <p:cNvSpPr txBox="1"/>
              <p:nvPr/>
            </p:nvSpPr>
            <p:spPr>
              <a:xfrm>
                <a:off x="4775615" y="2409151"/>
                <a:ext cx="5527819" cy="369300"/>
              </a:xfrm>
              <a:prstGeom prst="rect">
                <a:avLst/>
              </a:prstGeom>
              <a:noFill/>
            </p:spPr>
            <p:txBody>
              <a:bodyPr wrap="square" rtlCol="0">
                <a:spAutoFit/>
              </a:bodyPr>
              <a:lstStyle/>
              <a:p>
                <a:r>
                  <a:rPr lang="en-US" sz="1799" b="1" dirty="0">
                    <a:solidFill>
                      <a:schemeClr val="tx2"/>
                    </a:solidFill>
                  </a:rPr>
                  <a:t>Health expenditure problem revisited </a:t>
                </a:r>
              </a:p>
            </p:txBody>
          </p:sp>
          <p:sp>
            <p:nvSpPr>
              <p:cNvPr id="21" name="TextBox 20">
                <a:extLst>
                  <a:ext uri="{FF2B5EF4-FFF2-40B4-BE49-F238E27FC236}">
                    <a16:creationId xmlns:a16="http://schemas.microsoft.com/office/drawing/2014/main" id="{4ED26EAB-6C98-4702-AB17-1CE6D8D3E52F}"/>
                  </a:ext>
                </a:extLst>
              </p:cNvPr>
              <p:cNvSpPr txBox="1"/>
              <p:nvPr/>
            </p:nvSpPr>
            <p:spPr>
              <a:xfrm>
                <a:off x="4067449" y="2946456"/>
                <a:ext cx="6373221" cy="1570069"/>
              </a:xfrm>
              <a:prstGeom prst="rect">
                <a:avLst/>
              </a:prstGeom>
              <a:noFill/>
            </p:spPr>
            <p:txBody>
              <a:bodyPr wrap="square" rtlCol="0">
                <a:spAutoFit/>
              </a:bodyPr>
              <a:lstStyle/>
              <a:p>
                <a:pPr algn="just"/>
                <a:r>
                  <a:rPr lang="en-US" sz="1600" dirty="0">
                    <a:solidFill>
                      <a:schemeClr val="tx2"/>
                    </a:solidFill>
                  </a:rPr>
                  <a:t>What if we group countries into 3 GDP brackets:</a:t>
                </a:r>
              </a:p>
              <a:p>
                <a:pPr marL="800100" lvl="1" indent="-342900" algn="just">
                  <a:buFont typeface="+mj-lt"/>
                  <a:buAutoNum type="arabicParenR"/>
                </a:pPr>
                <a:r>
                  <a:rPr lang="en-US" sz="1600" dirty="0">
                    <a:solidFill>
                      <a:schemeClr val="tx2"/>
                    </a:solidFill>
                  </a:rPr>
                  <a:t>Low GDP countries</a:t>
                </a:r>
              </a:p>
              <a:p>
                <a:pPr marL="800100" lvl="1" indent="-342900" algn="just">
                  <a:buFont typeface="+mj-lt"/>
                  <a:buAutoNum type="arabicParenR"/>
                </a:pPr>
                <a:r>
                  <a:rPr lang="en-US" sz="1600" dirty="0">
                    <a:solidFill>
                      <a:schemeClr val="tx2"/>
                    </a:solidFill>
                  </a:rPr>
                  <a:t>Middle GDP countries </a:t>
                </a:r>
              </a:p>
              <a:p>
                <a:pPr marL="800100" lvl="1" indent="-342900" algn="just">
                  <a:buFont typeface="+mj-lt"/>
                  <a:buAutoNum type="arabicParenR"/>
                </a:pPr>
                <a:r>
                  <a:rPr lang="en-US" sz="1600" dirty="0">
                    <a:solidFill>
                      <a:schemeClr val="tx2"/>
                    </a:solidFill>
                  </a:rPr>
                  <a:t>High GDP countries </a:t>
                </a:r>
              </a:p>
              <a:p>
                <a:pPr lvl="1" algn="just"/>
                <a:endParaRPr lang="en-US" sz="1600" dirty="0">
                  <a:solidFill>
                    <a:schemeClr val="tx2"/>
                  </a:solidFill>
                </a:endParaRPr>
              </a:p>
              <a:p>
                <a:pPr algn="just"/>
                <a:r>
                  <a:rPr lang="en-US" sz="1600" dirty="0">
                    <a:solidFill>
                      <a:schemeClr val="tx2"/>
                    </a:solidFill>
                  </a:rPr>
                  <a:t>Would correlation matrix look different? </a:t>
                </a:r>
              </a:p>
            </p:txBody>
          </p:sp>
        </p:grpSp>
      </p:grpSp>
      <p:grpSp>
        <p:nvGrpSpPr>
          <p:cNvPr id="26" name="Group 25">
            <a:extLst>
              <a:ext uri="{FF2B5EF4-FFF2-40B4-BE49-F238E27FC236}">
                <a16:creationId xmlns:a16="http://schemas.microsoft.com/office/drawing/2014/main" id="{38D06F17-2817-48F5-B88C-5CD9318B32F6}"/>
              </a:ext>
            </a:extLst>
          </p:cNvPr>
          <p:cNvGrpSpPr/>
          <p:nvPr/>
        </p:nvGrpSpPr>
        <p:grpSpPr>
          <a:xfrm>
            <a:off x="8075612" y="882619"/>
            <a:ext cx="3911218" cy="1859667"/>
            <a:chOff x="3251200" y="2177143"/>
            <a:chExt cx="2976336" cy="1860151"/>
          </a:xfrm>
        </p:grpSpPr>
        <p:sp>
          <p:nvSpPr>
            <p:cNvPr id="31" name="TextBox 30">
              <a:extLst>
                <a:ext uri="{FF2B5EF4-FFF2-40B4-BE49-F238E27FC236}">
                  <a16:creationId xmlns:a16="http://schemas.microsoft.com/office/drawing/2014/main" id="{316FD4B7-15FA-4924-B87B-25C3C029F457}"/>
                </a:ext>
              </a:extLst>
            </p:cNvPr>
            <p:cNvSpPr txBox="1"/>
            <p:nvPr/>
          </p:nvSpPr>
          <p:spPr>
            <a:xfrm>
              <a:off x="3251200" y="2177143"/>
              <a:ext cx="727643" cy="769513"/>
            </a:xfrm>
            <a:prstGeom prst="rect">
              <a:avLst/>
            </a:prstGeom>
            <a:noFill/>
          </p:spPr>
          <p:txBody>
            <a:bodyPr wrap="none" rtlCol="0">
              <a:spAutoFit/>
            </a:bodyPr>
            <a:lstStyle/>
            <a:p>
              <a:r>
                <a:rPr lang="en-US" sz="4399" b="1" dirty="0">
                  <a:solidFill>
                    <a:schemeClr val="accent4">
                      <a:lumMod val="75000"/>
                    </a:schemeClr>
                  </a:solidFill>
                </a:rPr>
                <a:t>08</a:t>
              </a:r>
            </a:p>
          </p:txBody>
        </p:sp>
        <p:sp>
          <p:nvSpPr>
            <p:cNvPr id="32" name="TextBox 31">
              <a:extLst>
                <a:ext uri="{FF2B5EF4-FFF2-40B4-BE49-F238E27FC236}">
                  <a16:creationId xmlns:a16="http://schemas.microsoft.com/office/drawing/2014/main" id="{A4E7AE43-09D3-439D-9CB0-BCE5BC61EAC3}"/>
                </a:ext>
              </a:extLst>
            </p:cNvPr>
            <p:cNvSpPr txBox="1"/>
            <p:nvPr/>
          </p:nvSpPr>
          <p:spPr>
            <a:xfrm>
              <a:off x="3251200" y="3029650"/>
              <a:ext cx="1557889" cy="369300"/>
            </a:xfrm>
            <a:prstGeom prst="rect">
              <a:avLst/>
            </a:prstGeom>
            <a:noFill/>
          </p:spPr>
          <p:txBody>
            <a:bodyPr wrap="none" rtlCol="0">
              <a:spAutoFit/>
            </a:bodyPr>
            <a:lstStyle/>
            <a:p>
              <a:r>
                <a:rPr lang="en-US" sz="1799" b="1" dirty="0">
                  <a:solidFill>
                    <a:schemeClr val="tx2"/>
                  </a:solidFill>
                </a:rPr>
                <a:t>Internet usage</a:t>
              </a:r>
            </a:p>
          </p:txBody>
        </p:sp>
        <p:sp>
          <p:nvSpPr>
            <p:cNvPr id="33" name="TextBox 32">
              <a:extLst>
                <a:ext uri="{FF2B5EF4-FFF2-40B4-BE49-F238E27FC236}">
                  <a16:creationId xmlns:a16="http://schemas.microsoft.com/office/drawing/2014/main" id="{6B5F3202-C3A1-41F9-8F73-B5407CCDD1FD}"/>
                </a:ext>
              </a:extLst>
            </p:cNvPr>
            <p:cNvSpPr txBox="1"/>
            <p:nvPr/>
          </p:nvSpPr>
          <p:spPr>
            <a:xfrm>
              <a:off x="3251200" y="3452367"/>
              <a:ext cx="2976336" cy="584927"/>
            </a:xfrm>
            <a:prstGeom prst="rect">
              <a:avLst/>
            </a:prstGeom>
            <a:noFill/>
          </p:spPr>
          <p:txBody>
            <a:bodyPr wrap="square" rtlCol="0">
              <a:spAutoFit/>
            </a:bodyPr>
            <a:lstStyle/>
            <a:p>
              <a:pPr algn="just"/>
              <a:r>
                <a:rPr lang="en-US" sz="1600" dirty="0">
                  <a:solidFill>
                    <a:schemeClr val="tx2"/>
                  </a:solidFill>
                </a:rPr>
                <a:t>GDP per capita vs. internet users </a:t>
              </a:r>
            </a:p>
          </p:txBody>
        </p:sp>
      </p:grpSp>
    </p:spTree>
    <p:extLst>
      <p:ext uri="{BB962C8B-B14F-4D97-AF65-F5344CB8AC3E}">
        <p14:creationId xmlns:p14="http://schemas.microsoft.com/office/powerpoint/2010/main" val="162521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228600"/>
            <a:ext cx="9753600" cy="1325562"/>
          </a:xfrm>
        </p:spPr>
        <p:txBody>
          <a:bodyPr/>
          <a:lstStyle/>
          <a:p>
            <a:r>
              <a:rPr lang="en-US" cap="none" dirty="0"/>
              <a:t>GDP </a:t>
            </a:r>
            <a:br>
              <a:rPr lang="fr-FR" cap="none" dirty="0"/>
            </a:b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4875212" y="223736"/>
            <a:ext cx="7159625" cy="954107"/>
          </a:xfrm>
          <a:prstGeom prst="rect">
            <a:avLst/>
          </a:prstGeom>
          <a:solidFill>
            <a:schemeClr val="bg2">
              <a:lumMod val="20000"/>
              <a:lumOff val="80000"/>
            </a:schemeClr>
          </a:solidFill>
        </p:spPr>
        <p:txBody>
          <a:bodyPr wrap="square">
            <a:spAutoFit/>
          </a:bodyPr>
          <a:lstStyle/>
          <a:p>
            <a:r>
              <a:rPr lang="en-US" sz="1400" dirty="0">
                <a:solidFill>
                  <a:srgbClr val="707070"/>
                </a:solidFill>
                <a:latin typeface="Arial" panose="020B0604020202020204" pitchFamily="34" charset="0"/>
              </a:rPr>
              <a:t>GDP (purchasing power parity) compares the gross domestic product (GDP) or value of all final goods and services produced within a nation in a given year. A nation's GDP at purchasing power parity (PPP) exchange rates is the sum value of all goods and services produced in the country valued at prices prevailing in the United States.</a:t>
            </a:r>
            <a:endParaRPr lang="en-US" sz="1400" dirty="0"/>
          </a:p>
        </p:txBody>
      </p:sp>
      <p:sp>
        <p:nvSpPr>
          <p:cNvPr id="13" name="TextBox 12">
            <a:extLst>
              <a:ext uri="{FF2B5EF4-FFF2-40B4-BE49-F238E27FC236}">
                <a16:creationId xmlns:a16="http://schemas.microsoft.com/office/drawing/2014/main" id="{9A0C24DB-51FA-4EF5-9539-D6C2B36AD641}"/>
              </a:ext>
            </a:extLst>
          </p:cNvPr>
          <p:cNvSpPr txBox="1"/>
          <p:nvPr/>
        </p:nvSpPr>
        <p:spPr>
          <a:xfrm>
            <a:off x="10514888" y="5943600"/>
            <a:ext cx="643125" cy="584775"/>
          </a:xfrm>
          <a:prstGeom prst="rect">
            <a:avLst/>
          </a:prstGeom>
          <a:noFill/>
        </p:spPr>
        <p:txBody>
          <a:bodyPr wrap="none" rtlCol="0">
            <a:spAutoFit/>
          </a:bodyPr>
          <a:lstStyle/>
          <a:p>
            <a:r>
              <a:rPr lang="en-US" sz="3200" b="1" dirty="0">
                <a:solidFill>
                  <a:schemeClr val="accent5">
                    <a:lumMod val="75000"/>
                  </a:schemeClr>
                </a:solidFill>
              </a:rPr>
              <a:t>02</a:t>
            </a:r>
          </a:p>
        </p:txBody>
      </p:sp>
      <p:pic>
        <p:nvPicPr>
          <p:cNvPr id="7" name="Picture 6">
            <a:extLst>
              <a:ext uri="{FF2B5EF4-FFF2-40B4-BE49-F238E27FC236}">
                <a16:creationId xmlns:a16="http://schemas.microsoft.com/office/drawing/2014/main" id="{78AD08D8-5D1B-49F1-8D7B-4A441F1656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97733" y="1554162"/>
            <a:ext cx="5914582" cy="4953000"/>
          </a:xfrm>
          <a:prstGeom prst="rect">
            <a:avLst/>
          </a:prstGeom>
        </p:spPr>
      </p:pic>
      <p:pic>
        <p:nvPicPr>
          <p:cNvPr id="9" name="Picture 8">
            <a:extLst>
              <a:ext uri="{FF2B5EF4-FFF2-40B4-BE49-F238E27FC236}">
                <a16:creationId xmlns:a16="http://schemas.microsoft.com/office/drawing/2014/main" id="{944B198D-21C1-4BEB-9881-1518D6801185}"/>
              </a:ext>
            </a:extLst>
          </p:cNvPr>
          <p:cNvPicPr>
            <a:picLocks noChangeAspect="1"/>
          </p:cNvPicPr>
          <p:nvPr/>
        </p:nvPicPr>
        <p:blipFill>
          <a:blip r:embed="rId3"/>
          <a:stretch>
            <a:fillRect/>
          </a:stretch>
        </p:blipFill>
        <p:spPr>
          <a:xfrm>
            <a:off x="1141412" y="1761067"/>
            <a:ext cx="4249212" cy="4741333"/>
          </a:xfrm>
          <a:prstGeom prst="rect">
            <a:avLst/>
          </a:prstGeom>
        </p:spPr>
      </p:pic>
      <p:sp>
        <p:nvSpPr>
          <p:cNvPr id="15" name="TextBox 14">
            <a:extLst>
              <a:ext uri="{FF2B5EF4-FFF2-40B4-BE49-F238E27FC236}">
                <a16:creationId xmlns:a16="http://schemas.microsoft.com/office/drawing/2014/main" id="{E837F895-5ADD-4FC4-BAE1-DE4E1751573B}"/>
              </a:ext>
            </a:extLst>
          </p:cNvPr>
          <p:cNvSpPr txBox="1"/>
          <p:nvPr/>
        </p:nvSpPr>
        <p:spPr>
          <a:xfrm>
            <a:off x="10223805" y="6032556"/>
            <a:ext cx="643125" cy="584775"/>
          </a:xfrm>
          <a:prstGeom prst="rect">
            <a:avLst/>
          </a:prstGeom>
          <a:noFill/>
        </p:spPr>
        <p:txBody>
          <a:bodyPr wrap="none" rtlCol="0">
            <a:spAutoFit/>
          </a:bodyPr>
          <a:lstStyle/>
          <a:p>
            <a:r>
              <a:rPr lang="en-US" sz="3200" b="1" dirty="0">
                <a:solidFill>
                  <a:schemeClr val="accent6">
                    <a:lumMod val="75000"/>
                  </a:schemeClr>
                </a:solidFill>
              </a:rPr>
              <a:t>06</a:t>
            </a:r>
          </a:p>
        </p:txBody>
      </p:sp>
      <p:sp>
        <p:nvSpPr>
          <p:cNvPr id="16" name="TextBox 15">
            <a:extLst>
              <a:ext uri="{FF2B5EF4-FFF2-40B4-BE49-F238E27FC236}">
                <a16:creationId xmlns:a16="http://schemas.microsoft.com/office/drawing/2014/main" id="{762D3BC8-FE35-4174-90B3-5B7DF1C225BD}"/>
              </a:ext>
            </a:extLst>
          </p:cNvPr>
          <p:cNvSpPr txBox="1"/>
          <p:nvPr/>
        </p:nvSpPr>
        <p:spPr>
          <a:xfrm>
            <a:off x="10259260" y="6449662"/>
            <a:ext cx="2856351" cy="369204"/>
          </a:xfrm>
          <a:prstGeom prst="rect">
            <a:avLst/>
          </a:prstGeom>
          <a:noFill/>
        </p:spPr>
        <p:txBody>
          <a:bodyPr wrap="none" rtlCol="0">
            <a:spAutoFit/>
          </a:bodyPr>
          <a:lstStyle/>
          <a:p>
            <a:r>
              <a:rPr lang="en-US" sz="1799" b="1" dirty="0">
                <a:solidFill>
                  <a:schemeClr val="tx2"/>
                </a:solidFill>
              </a:rPr>
              <a:t>Size of economy </a:t>
            </a:r>
          </a:p>
        </p:txBody>
      </p:sp>
    </p:spTree>
    <p:extLst>
      <p:ext uri="{BB962C8B-B14F-4D97-AF65-F5344CB8AC3E}">
        <p14:creationId xmlns:p14="http://schemas.microsoft.com/office/powerpoint/2010/main" val="313318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62861"/>
            <a:ext cx="9753600" cy="1325562"/>
          </a:xfrm>
        </p:spPr>
        <p:txBody>
          <a:bodyPr/>
          <a:lstStyle/>
          <a:p>
            <a:r>
              <a:rPr lang="en-US" cap="none" dirty="0"/>
              <a:t>Okun’s Law </a:t>
            </a: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4875212" y="223736"/>
            <a:ext cx="7159625" cy="954107"/>
          </a:xfrm>
          <a:prstGeom prst="rect">
            <a:avLst/>
          </a:prstGeom>
          <a:solidFill>
            <a:schemeClr val="bg2">
              <a:lumMod val="20000"/>
              <a:lumOff val="80000"/>
            </a:schemeClr>
          </a:solidFill>
        </p:spPr>
        <p:txBody>
          <a:bodyPr wrap="square">
            <a:spAutoFit/>
          </a:bodyPr>
          <a:lstStyle/>
          <a:p>
            <a:r>
              <a:rPr lang="en-US" sz="1400" dirty="0">
                <a:solidFill>
                  <a:srgbClr val="707070"/>
                </a:solidFill>
                <a:latin typeface="Arial" panose="020B0604020202020204" pitchFamily="34" charset="0"/>
              </a:rPr>
              <a:t>In economics, Okun‘s law is an empirically observed relationship between unemployment and losses in a country’s production. The “gap version” states that for every 1% increase in the unemployment rate, a country‘s GDP will be roughly an additional 2% lower than its potential GDP. (i.e. unemployment : GDP ≈ - 0.5:1)</a:t>
            </a:r>
            <a:endParaRPr lang="en-US" sz="1400" dirty="0"/>
          </a:p>
        </p:txBody>
      </p:sp>
      <p:pic>
        <p:nvPicPr>
          <p:cNvPr id="5" name="Picture 4">
            <a:extLst>
              <a:ext uri="{FF2B5EF4-FFF2-40B4-BE49-F238E27FC236}">
                <a16:creationId xmlns:a16="http://schemas.microsoft.com/office/drawing/2014/main" id="{0DFCF666-5E51-4CDB-9C6D-DF2F9A5BCF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0612" y="1676400"/>
            <a:ext cx="5674255" cy="4751745"/>
          </a:xfrm>
          <a:prstGeom prst="rect">
            <a:avLst/>
          </a:prstGeom>
        </p:spPr>
      </p:pic>
      <p:pic>
        <p:nvPicPr>
          <p:cNvPr id="8" name="Picture 7">
            <a:extLst>
              <a:ext uri="{FF2B5EF4-FFF2-40B4-BE49-F238E27FC236}">
                <a16:creationId xmlns:a16="http://schemas.microsoft.com/office/drawing/2014/main" id="{4549B120-2A2E-45E7-8F52-0C9BAC6EE2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212" y="1676400"/>
            <a:ext cx="5638800" cy="4751745"/>
          </a:xfrm>
          <a:prstGeom prst="rect">
            <a:avLst/>
          </a:prstGeom>
        </p:spPr>
      </p:pic>
      <p:sp>
        <p:nvSpPr>
          <p:cNvPr id="17" name="TextBox 16">
            <a:extLst>
              <a:ext uri="{FF2B5EF4-FFF2-40B4-BE49-F238E27FC236}">
                <a16:creationId xmlns:a16="http://schemas.microsoft.com/office/drawing/2014/main" id="{1B19B788-34C3-484D-9BD6-A77678D35BC2}"/>
              </a:ext>
            </a:extLst>
          </p:cNvPr>
          <p:cNvSpPr txBox="1"/>
          <p:nvPr/>
        </p:nvSpPr>
        <p:spPr>
          <a:xfrm>
            <a:off x="10819155" y="6181178"/>
            <a:ext cx="530915" cy="461665"/>
          </a:xfrm>
          <a:prstGeom prst="rect">
            <a:avLst/>
          </a:prstGeom>
          <a:noFill/>
        </p:spPr>
        <p:txBody>
          <a:bodyPr wrap="none" rtlCol="0">
            <a:spAutoFit/>
          </a:bodyPr>
          <a:lstStyle/>
          <a:p>
            <a:r>
              <a:rPr lang="en-US" sz="2400" b="1" dirty="0">
                <a:solidFill>
                  <a:schemeClr val="accent5">
                    <a:lumMod val="75000"/>
                  </a:schemeClr>
                </a:solidFill>
              </a:rPr>
              <a:t>07</a:t>
            </a:r>
          </a:p>
        </p:txBody>
      </p:sp>
      <p:sp>
        <p:nvSpPr>
          <p:cNvPr id="18" name="TextBox 17">
            <a:extLst>
              <a:ext uri="{FF2B5EF4-FFF2-40B4-BE49-F238E27FC236}">
                <a16:creationId xmlns:a16="http://schemas.microsoft.com/office/drawing/2014/main" id="{6073B430-FEA4-4FD2-A34F-41C3D66942C8}"/>
              </a:ext>
            </a:extLst>
          </p:cNvPr>
          <p:cNvSpPr txBox="1"/>
          <p:nvPr/>
        </p:nvSpPr>
        <p:spPr>
          <a:xfrm>
            <a:off x="10819155" y="6519446"/>
            <a:ext cx="1369670" cy="338554"/>
          </a:xfrm>
          <a:prstGeom prst="rect">
            <a:avLst/>
          </a:prstGeom>
          <a:noFill/>
        </p:spPr>
        <p:txBody>
          <a:bodyPr wrap="none" rtlCol="0">
            <a:spAutoFit/>
          </a:bodyPr>
          <a:lstStyle/>
          <a:p>
            <a:r>
              <a:rPr lang="en-US" sz="1600" b="1" dirty="0">
                <a:solidFill>
                  <a:schemeClr val="tx2"/>
                </a:solidFill>
              </a:rPr>
              <a:t>Okun’s Law </a:t>
            </a:r>
          </a:p>
        </p:txBody>
      </p:sp>
    </p:spTree>
    <p:extLst>
      <p:ext uri="{BB962C8B-B14F-4D97-AF65-F5344CB8AC3E}">
        <p14:creationId xmlns:p14="http://schemas.microsoft.com/office/powerpoint/2010/main" val="1415654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8E168-94D5-4F69-8239-CFEBBAEE356C}"/>
              </a:ext>
            </a:extLst>
          </p:cNvPr>
          <p:cNvSpPr>
            <a:spLocks noGrp="1"/>
          </p:cNvSpPr>
          <p:nvPr>
            <p:ph type="title"/>
          </p:nvPr>
        </p:nvSpPr>
        <p:spPr>
          <a:xfrm>
            <a:off x="608012" y="-381000"/>
            <a:ext cx="9753600" cy="1325562"/>
          </a:xfrm>
        </p:spPr>
        <p:txBody>
          <a:bodyPr/>
          <a:lstStyle/>
          <a:p>
            <a:r>
              <a:rPr lang="en-US" dirty="0"/>
              <a:t>Introduction </a:t>
            </a:r>
          </a:p>
        </p:txBody>
      </p:sp>
      <p:pic>
        <p:nvPicPr>
          <p:cNvPr id="4" name="Content Placeholder 3">
            <a:extLst>
              <a:ext uri="{FF2B5EF4-FFF2-40B4-BE49-F238E27FC236}">
                <a16:creationId xmlns:a16="http://schemas.microsoft.com/office/drawing/2014/main" id="{4845E93F-58B9-4E26-8734-964E2A17009E}"/>
              </a:ext>
            </a:extLst>
          </p:cNvPr>
          <p:cNvPicPr>
            <a:picLocks noGrp="1" noChangeAspect="1"/>
          </p:cNvPicPr>
          <p:nvPr>
            <p:ph idx="1"/>
          </p:nvPr>
        </p:nvPicPr>
        <p:blipFill>
          <a:blip r:embed="rId2"/>
          <a:stretch>
            <a:fillRect/>
          </a:stretch>
        </p:blipFill>
        <p:spPr>
          <a:xfrm>
            <a:off x="5025291" y="405856"/>
            <a:ext cx="6781800" cy="5867400"/>
          </a:xfrm>
          <a:prstGeom prst="rect">
            <a:avLst/>
          </a:prstGeom>
        </p:spPr>
      </p:pic>
      <p:sp>
        <p:nvSpPr>
          <p:cNvPr id="5" name="Rectangle 4">
            <a:extLst>
              <a:ext uri="{FF2B5EF4-FFF2-40B4-BE49-F238E27FC236}">
                <a16:creationId xmlns:a16="http://schemas.microsoft.com/office/drawing/2014/main" id="{510FE9D6-5939-4835-A6C4-AF1AEF2A3E73}"/>
              </a:ext>
            </a:extLst>
          </p:cNvPr>
          <p:cNvSpPr/>
          <p:nvPr/>
        </p:nvSpPr>
        <p:spPr>
          <a:xfrm>
            <a:off x="227673" y="2917927"/>
            <a:ext cx="2550378" cy="369332"/>
          </a:xfrm>
          <a:prstGeom prst="rect">
            <a:avLst/>
          </a:prstGeom>
        </p:spPr>
        <p:txBody>
          <a:bodyPr wrap="none">
            <a:spAutoFit/>
          </a:bodyPr>
          <a:lstStyle/>
          <a:p>
            <a:pPr marL="45720" indent="0">
              <a:buNone/>
            </a:pPr>
            <a:r>
              <a:rPr lang="fr-FR" dirty="0">
                <a:solidFill>
                  <a:schemeClr val="accent3">
                    <a:lumMod val="75000"/>
                  </a:schemeClr>
                </a:solidFill>
              </a:rPr>
              <a:t>People and Society  </a:t>
            </a:r>
          </a:p>
        </p:txBody>
      </p:sp>
      <p:sp>
        <p:nvSpPr>
          <p:cNvPr id="6" name="Rectangle 5">
            <a:extLst>
              <a:ext uri="{FF2B5EF4-FFF2-40B4-BE49-F238E27FC236}">
                <a16:creationId xmlns:a16="http://schemas.microsoft.com/office/drawing/2014/main" id="{30BE9592-D18D-4EB8-8ADD-59298EEDA2F4}"/>
              </a:ext>
            </a:extLst>
          </p:cNvPr>
          <p:cNvSpPr/>
          <p:nvPr/>
        </p:nvSpPr>
        <p:spPr>
          <a:xfrm>
            <a:off x="19948" y="2195833"/>
            <a:ext cx="2532745" cy="369332"/>
          </a:xfrm>
          <a:prstGeom prst="rect">
            <a:avLst/>
          </a:prstGeom>
        </p:spPr>
        <p:txBody>
          <a:bodyPr wrap="none">
            <a:spAutoFit/>
          </a:bodyPr>
          <a:lstStyle/>
          <a:p>
            <a:pPr marL="45720" indent="0">
              <a:buNone/>
            </a:pPr>
            <a:r>
              <a:rPr lang="fr-FR" dirty="0">
                <a:solidFill>
                  <a:srgbClr val="C00000"/>
                </a:solidFill>
              </a:rPr>
              <a:t>Military and Security </a:t>
            </a:r>
          </a:p>
        </p:txBody>
      </p:sp>
      <p:sp>
        <p:nvSpPr>
          <p:cNvPr id="7" name="Rectangle 6">
            <a:extLst>
              <a:ext uri="{FF2B5EF4-FFF2-40B4-BE49-F238E27FC236}">
                <a16:creationId xmlns:a16="http://schemas.microsoft.com/office/drawing/2014/main" id="{C2C4C32E-874E-420E-95D2-3B81957B6BDA}"/>
              </a:ext>
            </a:extLst>
          </p:cNvPr>
          <p:cNvSpPr/>
          <p:nvPr/>
        </p:nvSpPr>
        <p:spPr>
          <a:xfrm>
            <a:off x="2552693" y="1894715"/>
            <a:ext cx="1878719" cy="369332"/>
          </a:xfrm>
          <a:prstGeom prst="rect">
            <a:avLst/>
          </a:prstGeom>
        </p:spPr>
        <p:txBody>
          <a:bodyPr wrap="none">
            <a:spAutoFit/>
          </a:bodyPr>
          <a:lstStyle/>
          <a:p>
            <a:pPr marL="45720" indent="0">
              <a:buNone/>
            </a:pPr>
            <a:r>
              <a:rPr lang="fr-FR" dirty="0">
                <a:solidFill>
                  <a:schemeClr val="accent4">
                    <a:lumMod val="75000"/>
                  </a:schemeClr>
                </a:solidFill>
              </a:rPr>
              <a:t>Transportation </a:t>
            </a:r>
          </a:p>
        </p:txBody>
      </p:sp>
      <p:sp>
        <p:nvSpPr>
          <p:cNvPr id="8" name="Rectangle 7">
            <a:extLst>
              <a:ext uri="{FF2B5EF4-FFF2-40B4-BE49-F238E27FC236}">
                <a16:creationId xmlns:a16="http://schemas.microsoft.com/office/drawing/2014/main" id="{409312E8-F898-4ED8-99BC-BB050D1718C8}"/>
              </a:ext>
            </a:extLst>
          </p:cNvPr>
          <p:cNvSpPr/>
          <p:nvPr/>
        </p:nvSpPr>
        <p:spPr>
          <a:xfrm>
            <a:off x="2925254" y="2782285"/>
            <a:ext cx="1057982" cy="369332"/>
          </a:xfrm>
          <a:prstGeom prst="rect">
            <a:avLst/>
          </a:prstGeom>
        </p:spPr>
        <p:txBody>
          <a:bodyPr wrap="none">
            <a:spAutoFit/>
          </a:bodyPr>
          <a:lstStyle/>
          <a:p>
            <a:pPr marL="45720" indent="0">
              <a:buNone/>
            </a:pPr>
            <a:r>
              <a:rPr lang="fr-FR" dirty="0">
                <a:solidFill>
                  <a:schemeClr val="accent4">
                    <a:lumMod val="60000"/>
                    <a:lumOff val="40000"/>
                  </a:schemeClr>
                </a:solidFill>
              </a:rPr>
              <a:t>Energy </a:t>
            </a:r>
          </a:p>
        </p:txBody>
      </p:sp>
      <p:sp>
        <p:nvSpPr>
          <p:cNvPr id="9" name="Rectangle 8">
            <a:extLst>
              <a:ext uri="{FF2B5EF4-FFF2-40B4-BE49-F238E27FC236}">
                <a16:creationId xmlns:a16="http://schemas.microsoft.com/office/drawing/2014/main" id="{ADBEA56F-75D2-458F-84DA-D14E246339C7}"/>
              </a:ext>
            </a:extLst>
          </p:cNvPr>
          <p:cNvSpPr/>
          <p:nvPr/>
        </p:nvSpPr>
        <p:spPr>
          <a:xfrm>
            <a:off x="827998" y="4010342"/>
            <a:ext cx="1349728" cy="369332"/>
          </a:xfrm>
          <a:prstGeom prst="rect">
            <a:avLst/>
          </a:prstGeom>
        </p:spPr>
        <p:txBody>
          <a:bodyPr wrap="none">
            <a:spAutoFit/>
          </a:bodyPr>
          <a:lstStyle/>
          <a:p>
            <a:pPr marL="45720" indent="0">
              <a:buNone/>
            </a:pPr>
            <a:r>
              <a:rPr lang="fr-FR" dirty="0">
                <a:solidFill>
                  <a:schemeClr val="accent5">
                    <a:lumMod val="75000"/>
                  </a:schemeClr>
                </a:solidFill>
              </a:rPr>
              <a:t>Economy </a:t>
            </a:r>
          </a:p>
        </p:txBody>
      </p:sp>
      <p:sp>
        <p:nvSpPr>
          <p:cNvPr id="10" name="Rectangle 9">
            <a:extLst>
              <a:ext uri="{FF2B5EF4-FFF2-40B4-BE49-F238E27FC236}">
                <a16:creationId xmlns:a16="http://schemas.microsoft.com/office/drawing/2014/main" id="{4E32292F-796E-4A14-BCEB-047788AF01FA}"/>
              </a:ext>
            </a:extLst>
          </p:cNvPr>
          <p:cNvSpPr/>
          <p:nvPr/>
        </p:nvSpPr>
        <p:spPr>
          <a:xfrm>
            <a:off x="2144187" y="1183862"/>
            <a:ext cx="1601400" cy="369332"/>
          </a:xfrm>
          <a:prstGeom prst="rect">
            <a:avLst/>
          </a:prstGeom>
        </p:spPr>
        <p:txBody>
          <a:bodyPr wrap="none">
            <a:spAutoFit/>
          </a:bodyPr>
          <a:lstStyle/>
          <a:p>
            <a:pPr marL="45720" indent="0">
              <a:buNone/>
            </a:pPr>
            <a:r>
              <a:rPr lang="fr-FR" dirty="0">
                <a:solidFill>
                  <a:srgbClr val="00B0F0"/>
                </a:solidFill>
              </a:rPr>
              <a:t>Geography </a:t>
            </a:r>
          </a:p>
        </p:txBody>
      </p:sp>
      <p:sp>
        <p:nvSpPr>
          <p:cNvPr id="11" name="Rectangle 10">
            <a:extLst>
              <a:ext uri="{FF2B5EF4-FFF2-40B4-BE49-F238E27FC236}">
                <a16:creationId xmlns:a16="http://schemas.microsoft.com/office/drawing/2014/main" id="{EA328B8E-5431-465E-A5B9-39ED1A625B61}"/>
              </a:ext>
            </a:extLst>
          </p:cNvPr>
          <p:cNvSpPr/>
          <p:nvPr/>
        </p:nvSpPr>
        <p:spPr>
          <a:xfrm>
            <a:off x="2252128" y="5532402"/>
            <a:ext cx="756617" cy="369332"/>
          </a:xfrm>
          <a:prstGeom prst="rect">
            <a:avLst/>
          </a:prstGeom>
        </p:spPr>
        <p:txBody>
          <a:bodyPr wrap="none">
            <a:spAutoFit/>
          </a:bodyPr>
          <a:lstStyle/>
          <a:p>
            <a:pPr marL="45720" indent="0">
              <a:buNone/>
            </a:pPr>
            <a:r>
              <a:rPr lang="fr-FR" b="1" dirty="0"/>
              <a:t>…… </a:t>
            </a:r>
          </a:p>
        </p:txBody>
      </p:sp>
      <p:sp>
        <p:nvSpPr>
          <p:cNvPr id="12" name="Rectangle 11">
            <a:extLst>
              <a:ext uri="{FF2B5EF4-FFF2-40B4-BE49-F238E27FC236}">
                <a16:creationId xmlns:a16="http://schemas.microsoft.com/office/drawing/2014/main" id="{FBE39CBD-4608-42D3-BFDC-8F993EFB4BCF}"/>
              </a:ext>
            </a:extLst>
          </p:cNvPr>
          <p:cNvSpPr/>
          <p:nvPr/>
        </p:nvSpPr>
        <p:spPr>
          <a:xfrm>
            <a:off x="2212869" y="3531331"/>
            <a:ext cx="2117567" cy="369332"/>
          </a:xfrm>
          <a:prstGeom prst="rect">
            <a:avLst/>
          </a:prstGeom>
        </p:spPr>
        <p:txBody>
          <a:bodyPr wrap="none">
            <a:spAutoFit/>
          </a:bodyPr>
          <a:lstStyle/>
          <a:p>
            <a:pPr marL="45720" indent="0">
              <a:buNone/>
            </a:pPr>
            <a:r>
              <a:rPr lang="fr-FR" dirty="0">
                <a:solidFill>
                  <a:schemeClr val="accent2">
                    <a:lumMod val="75000"/>
                  </a:schemeClr>
                </a:solidFill>
              </a:rPr>
              <a:t>Communication </a:t>
            </a:r>
          </a:p>
        </p:txBody>
      </p:sp>
      <p:sp>
        <p:nvSpPr>
          <p:cNvPr id="13" name="Rectangle 12">
            <a:extLst>
              <a:ext uri="{FF2B5EF4-FFF2-40B4-BE49-F238E27FC236}">
                <a16:creationId xmlns:a16="http://schemas.microsoft.com/office/drawing/2014/main" id="{33417E48-1F6F-4958-87B8-1F889715F8B5}"/>
              </a:ext>
            </a:extLst>
          </p:cNvPr>
          <p:cNvSpPr/>
          <p:nvPr/>
        </p:nvSpPr>
        <p:spPr>
          <a:xfrm>
            <a:off x="2630437" y="4369877"/>
            <a:ext cx="1723229" cy="369332"/>
          </a:xfrm>
          <a:prstGeom prst="rect">
            <a:avLst/>
          </a:prstGeom>
        </p:spPr>
        <p:txBody>
          <a:bodyPr wrap="none">
            <a:spAutoFit/>
          </a:bodyPr>
          <a:lstStyle/>
          <a:p>
            <a:pPr marL="45720" indent="0">
              <a:buNone/>
            </a:pPr>
            <a:r>
              <a:rPr lang="fr-FR" dirty="0">
                <a:solidFill>
                  <a:srgbClr val="00B050"/>
                </a:solidFill>
              </a:rPr>
              <a:t>Government</a:t>
            </a:r>
            <a:r>
              <a:rPr lang="fr-FR" dirty="0">
                <a:solidFill>
                  <a:schemeClr val="accent2">
                    <a:lumMod val="75000"/>
                  </a:schemeClr>
                </a:solidFill>
              </a:rPr>
              <a:t> </a:t>
            </a:r>
          </a:p>
        </p:txBody>
      </p:sp>
      <p:sp>
        <p:nvSpPr>
          <p:cNvPr id="17" name="Rectangle 16">
            <a:extLst>
              <a:ext uri="{FF2B5EF4-FFF2-40B4-BE49-F238E27FC236}">
                <a16:creationId xmlns:a16="http://schemas.microsoft.com/office/drawing/2014/main" id="{AC1BAF10-0E32-486C-AD9C-56648BED06C7}"/>
              </a:ext>
            </a:extLst>
          </p:cNvPr>
          <p:cNvSpPr/>
          <p:nvPr/>
        </p:nvSpPr>
        <p:spPr>
          <a:xfrm>
            <a:off x="782312" y="4983281"/>
            <a:ext cx="1441100" cy="369332"/>
          </a:xfrm>
          <a:prstGeom prst="rect">
            <a:avLst/>
          </a:prstGeom>
        </p:spPr>
        <p:txBody>
          <a:bodyPr wrap="none">
            <a:spAutoFit/>
          </a:bodyPr>
          <a:lstStyle/>
          <a:p>
            <a:pPr marL="45720" indent="0">
              <a:buNone/>
            </a:pPr>
            <a:r>
              <a:rPr lang="fr-FR" dirty="0">
                <a:solidFill>
                  <a:srgbClr val="7030A0"/>
                </a:solidFill>
              </a:rPr>
              <a:t>Education </a:t>
            </a:r>
          </a:p>
        </p:txBody>
      </p:sp>
    </p:spTree>
    <p:extLst>
      <p:ext uri="{BB962C8B-B14F-4D97-AF65-F5344CB8AC3E}">
        <p14:creationId xmlns:p14="http://schemas.microsoft.com/office/powerpoint/2010/main" val="192334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62861"/>
            <a:ext cx="9753600" cy="1325562"/>
          </a:xfrm>
        </p:spPr>
        <p:txBody>
          <a:bodyPr/>
          <a:lstStyle/>
          <a:p>
            <a:r>
              <a:rPr lang="en-US" cap="none" dirty="0"/>
              <a:t>Okun’s Law </a:t>
            </a:r>
            <a:endParaRPr lang="fr-FR"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4875212" y="223736"/>
            <a:ext cx="7159625" cy="954107"/>
          </a:xfrm>
          <a:prstGeom prst="rect">
            <a:avLst/>
          </a:prstGeom>
          <a:solidFill>
            <a:schemeClr val="bg2">
              <a:lumMod val="20000"/>
              <a:lumOff val="80000"/>
            </a:schemeClr>
          </a:solidFill>
        </p:spPr>
        <p:txBody>
          <a:bodyPr wrap="square">
            <a:spAutoFit/>
          </a:bodyPr>
          <a:lstStyle/>
          <a:p>
            <a:r>
              <a:rPr lang="en-US" sz="1400" dirty="0">
                <a:solidFill>
                  <a:srgbClr val="707070"/>
                </a:solidFill>
                <a:latin typeface="Arial" panose="020B0604020202020204" pitchFamily="34" charset="0"/>
              </a:rPr>
              <a:t>In economics, Okun's law is an empirically observed relationship between unemployment and losses in a country's production. The "gap version" states that for every 1% increase in the unemployment rate, a country's GDP will be roughly an additional 2% lower than its potential GDP. (i.e. unemployment : GDP ≈ - 0.5:1)</a:t>
            </a:r>
            <a:endParaRPr lang="en-US" sz="1400" dirty="0"/>
          </a:p>
        </p:txBody>
      </p:sp>
      <p:pic>
        <p:nvPicPr>
          <p:cNvPr id="6" name="Picture 5">
            <a:extLst>
              <a:ext uri="{FF2B5EF4-FFF2-40B4-BE49-F238E27FC236}">
                <a16:creationId xmlns:a16="http://schemas.microsoft.com/office/drawing/2014/main" id="{5E35D971-69B8-4798-A8FF-B5B0C19DC2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00" y="1466083"/>
            <a:ext cx="3950477" cy="3554650"/>
          </a:xfrm>
          <a:prstGeom prst="rect">
            <a:avLst/>
          </a:prstGeom>
        </p:spPr>
      </p:pic>
      <p:pic>
        <p:nvPicPr>
          <p:cNvPr id="8" name="Picture 7">
            <a:extLst>
              <a:ext uri="{FF2B5EF4-FFF2-40B4-BE49-F238E27FC236}">
                <a16:creationId xmlns:a16="http://schemas.microsoft.com/office/drawing/2014/main" id="{513DCE44-4728-43C5-8BC7-1CD63C163D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0465" y="1457616"/>
            <a:ext cx="3862348" cy="3563117"/>
          </a:xfrm>
          <a:prstGeom prst="rect">
            <a:avLst/>
          </a:prstGeom>
        </p:spPr>
      </p:pic>
      <p:pic>
        <p:nvPicPr>
          <p:cNvPr id="10" name="Picture 9">
            <a:extLst>
              <a:ext uri="{FF2B5EF4-FFF2-40B4-BE49-F238E27FC236}">
                <a16:creationId xmlns:a16="http://schemas.microsoft.com/office/drawing/2014/main" id="{5F02E8CF-D288-4501-97A5-8DB7F823F4D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0534" y="1499224"/>
            <a:ext cx="4215291" cy="3529976"/>
          </a:xfrm>
          <a:prstGeom prst="rect">
            <a:avLst/>
          </a:prstGeom>
        </p:spPr>
      </p:pic>
      <p:sp>
        <p:nvSpPr>
          <p:cNvPr id="11" name="Rectangle 10">
            <a:extLst>
              <a:ext uri="{FF2B5EF4-FFF2-40B4-BE49-F238E27FC236}">
                <a16:creationId xmlns:a16="http://schemas.microsoft.com/office/drawing/2014/main" id="{6D92D7BE-F88A-432A-ADD8-FA7441C1E79C}"/>
              </a:ext>
            </a:extLst>
          </p:cNvPr>
          <p:cNvSpPr/>
          <p:nvPr/>
        </p:nvSpPr>
        <p:spPr>
          <a:xfrm>
            <a:off x="3122612" y="5400384"/>
            <a:ext cx="6092825" cy="1077218"/>
          </a:xfrm>
          <a:prstGeom prst="rect">
            <a:avLst/>
          </a:prstGeom>
        </p:spPr>
        <p:txBody>
          <a:bodyPr>
            <a:spAutoFit/>
          </a:bodyPr>
          <a:lstStyle/>
          <a:p>
            <a:pPr algn="just"/>
            <a:r>
              <a:rPr lang="en-US" sz="1600" b="1" dirty="0">
                <a:solidFill>
                  <a:schemeClr val="tx2"/>
                </a:solidFill>
              </a:rPr>
              <a:t>Group countries into 3 GDP brackets:</a:t>
            </a:r>
          </a:p>
          <a:p>
            <a:pPr marL="800100" lvl="1" indent="-342900" algn="just">
              <a:buFont typeface="+mj-lt"/>
              <a:buAutoNum type="arabicParenR"/>
            </a:pPr>
            <a:r>
              <a:rPr lang="en-US" sz="1600" dirty="0">
                <a:solidFill>
                  <a:schemeClr val="tx2"/>
                </a:solidFill>
              </a:rPr>
              <a:t>Low GDP countries</a:t>
            </a:r>
          </a:p>
          <a:p>
            <a:pPr marL="800100" lvl="1" indent="-342900" algn="just">
              <a:buFont typeface="+mj-lt"/>
              <a:buAutoNum type="arabicParenR"/>
            </a:pPr>
            <a:r>
              <a:rPr lang="en-US" sz="1600" dirty="0">
                <a:solidFill>
                  <a:schemeClr val="tx2"/>
                </a:solidFill>
              </a:rPr>
              <a:t>Middle GDP countries </a:t>
            </a:r>
          </a:p>
          <a:p>
            <a:pPr marL="800100" lvl="1" indent="-342900" algn="just">
              <a:buFont typeface="+mj-lt"/>
              <a:buAutoNum type="arabicParenR"/>
            </a:pPr>
            <a:r>
              <a:rPr lang="en-US" sz="1600" dirty="0">
                <a:solidFill>
                  <a:schemeClr val="tx2"/>
                </a:solidFill>
              </a:rPr>
              <a:t>High GDP countries </a:t>
            </a:r>
          </a:p>
        </p:txBody>
      </p:sp>
      <p:sp>
        <p:nvSpPr>
          <p:cNvPr id="15" name="TextBox 14">
            <a:extLst>
              <a:ext uri="{FF2B5EF4-FFF2-40B4-BE49-F238E27FC236}">
                <a16:creationId xmlns:a16="http://schemas.microsoft.com/office/drawing/2014/main" id="{66A7B2BC-8982-47B1-A9B2-ACB1CDF6DB22}"/>
              </a:ext>
            </a:extLst>
          </p:cNvPr>
          <p:cNvSpPr txBox="1"/>
          <p:nvPr/>
        </p:nvSpPr>
        <p:spPr>
          <a:xfrm>
            <a:off x="10819155" y="6181178"/>
            <a:ext cx="530915" cy="461665"/>
          </a:xfrm>
          <a:prstGeom prst="rect">
            <a:avLst/>
          </a:prstGeom>
          <a:noFill/>
        </p:spPr>
        <p:txBody>
          <a:bodyPr wrap="none" rtlCol="0">
            <a:spAutoFit/>
          </a:bodyPr>
          <a:lstStyle/>
          <a:p>
            <a:r>
              <a:rPr lang="en-US" sz="2400" b="1" dirty="0">
                <a:solidFill>
                  <a:schemeClr val="accent5">
                    <a:lumMod val="75000"/>
                  </a:schemeClr>
                </a:solidFill>
              </a:rPr>
              <a:t>07</a:t>
            </a:r>
          </a:p>
        </p:txBody>
      </p:sp>
      <p:sp>
        <p:nvSpPr>
          <p:cNvPr id="16" name="TextBox 15">
            <a:extLst>
              <a:ext uri="{FF2B5EF4-FFF2-40B4-BE49-F238E27FC236}">
                <a16:creationId xmlns:a16="http://schemas.microsoft.com/office/drawing/2014/main" id="{95FC5C88-F5F0-4750-90C0-B7B35E3D1681}"/>
              </a:ext>
            </a:extLst>
          </p:cNvPr>
          <p:cNvSpPr txBox="1"/>
          <p:nvPr/>
        </p:nvSpPr>
        <p:spPr>
          <a:xfrm>
            <a:off x="10819155" y="6519446"/>
            <a:ext cx="1369670" cy="338554"/>
          </a:xfrm>
          <a:prstGeom prst="rect">
            <a:avLst/>
          </a:prstGeom>
          <a:noFill/>
        </p:spPr>
        <p:txBody>
          <a:bodyPr wrap="none" rtlCol="0">
            <a:spAutoFit/>
          </a:bodyPr>
          <a:lstStyle/>
          <a:p>
            <a:r>
              <a:rPr lang="en-US" sz="1600" b="1" dirty="0">
                <a:solidFill>
                  <a:schemeClr val="tx2"/>
                </a:solidFill>
              </a:rPr>
              <a:t>Okun’s Law </a:t>
            </a:r>
          </a:p>
        </p:txBody>
      </p:sp>
    </p:spTree>
    <p:extLst>
      <p:ext uri="{BB962C8B-B14F-4D97-AF65-F5344CB8AC3E}">
        <p14:creationId xmlns:p14="http://schemas.microsoft.com/office/powerpoint/2010/main" val="4286442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9412" y="62861"/>
            <a:ext cx="9753600" cy="1325562"/>
          </a:xfrm>
        </p:spPr>
        <p:txBody>
          <a:bodyPr>
            <a:normAutofit/>
          </a:bodyPr>
          <a:lstStyle/>
          <a:p>
            <a:r>
              <a:rPr lang="en-US" sz="2400" dirty="0">
                <a:solidFill>
                  <a:schemeClr val="tx2"/>
                </a:solidFill>
              </a:rPr>
              <a:t>GDP per capita </a:t>
            </a:r>
            <a:br>
              <a:rPr lang="en-US" sz="2400" dirty="0">
                <a:solidFill>
                  <a:schemeClr val="tx2"/>
                </a:solidFill>
              </a:rPr>
            </a:br>
            <a:r>
              <a:rPr lang="en-US" sz="2400" dirty="0">
                <a:solidFill>
                  <a:schemeClr val="tx2"/>
                </a:solidFill>
              </a:rPr>
              <a:t>vs. internet users </a:t>
            </a:r>
          </a:p>
        </p:txBody>
      </p:sp>
      <p:sp>
        <p:nvSpPr>
          <p:cNvPr id="3" name="Rectangle 2">
            <a:extLst>
              <a:ext uri="{FF2B5EF4-FFF2-40B4-BE49-F238E27FC236}">
                <a16:creationId xmlns:a16="http://schemas.microsoft.com/office/drawing/2014/main" id="{36DDC5BA-CB1D-460A-A7B9-79FE32615A12}"/>
              </a:ext>
            </a:extLst>
          </p:cNvPr>
          <p:cNvSpPr/>
          <p:nvPr/>
        </p:nvSpPr>
        <p:spPr>
          <a:xfrm>
            <a:off x="4953079" y="265561"/>
            <a:ext cx="7159625" cy="954107"/>
          </a:xfrm>
          <a:prstGeom prst="rect">
            <a:avLst/>
          </a:prstGeom>
          <a:solidFill>
            <a:schemeClr val="bg2">
              <a:lumMod val="20000"/>
              <a:lumOff val="80000"/>
            </a:schemeClr>
          </a:solidFill>
        </p:spPr>
        <p:txBody>
          <a:bodyPr wrap="square">
            <a:spAutoFit/>
          </a:bodyPr>
          <a:lstStyle/>
          <a:p>
            <a:r>
              <a:rPr lang="en-US" sz="1400" dirty="0">
                <a:solidFill>
                  <a:srgbClr val="707070"/>
                </a:solidFill>
                <a:latin typeface="Arial" panose="020B0604020202020204" pitchFamily="34" charset="0"/>
              </a:rPr>
              <a:t>Internet users compares the number of users within a country that access the Internet. Statistics vary from country to country and may include users who access the Internet at least several times a week to those who access it only once within a period of several months.</a:t>
            </a:r>
            <a:endParaRPr lang="en-US" sz="1400" dirty="0"/>
          </a:p>
        </p:txBody>
      </p:sp>
      <p:sp>
        <p:nvSpPr>
          <p:cNvPr id="11" name="Rectangle 10">
            <a:extLst>
              <a:ext uri="{FF2B5EF4-FFF2-40B4-BE49-F238E27FC236}">
                <a16:creationId xmlns:a16="http://schemas.microsoft.com/office/drawing/2014/main" id="{6D92D7BE-F88A-432A-ADD8-FA7441C1E79C}"/>
              </a:ext>
            </a:extLst>
          </p:cNvPr>
          <p:cNvSpPr/>
          <p:nvPr/>
        </p:nvSpPr>
        <p:spPr>
          <a:xfrm>
            <a:off x="3122612" y="5400384"/>
            <a:ext cx="6092825" cy="1077218"/>
          </a:xfrm>
          <a:prstGeom prst="rect">
            <a:avLst/>
          </a:prstGeom>
        </p:spPr>
        <p:txBody>
          <a:bodyPr>
            <a:spAutoFit/>
          </a:bodyPr>
          <a:lstStyle/>
          <a:p>
            <a:pPr algn="just"/>
            <a:r>
              <a:rPr lang="en-US" sz="1600" dirty="0">
                <a:solidFill>
                  <a:schemeClr val="tx2"/>
                </a:solidFill>
              </a:rPr>
              <a:t>Group countries into 3 GDP brackets:</a:t>
            </a:r>
          </a:p>
          <a:p>
            <a:pPr marL="800100" lvl="1" indent="-342900" algn="just">
              <a:buFont typeface="+mj-lt"/>
              <a:buAutoNum type="arabicParenR"/>
            </a:pPr>
            <a:r>
              <a:rPr lang="en-US" sz="1600" dirty="0">
                <a:solidFill>
                  <a:schemeClr val="tx2"/>
                </a:solidFill>
              </a:rPr>
              <a:t>Low GDP countries</a:t>
            </a:r>
          </a:p>
          <a:p>
            <a:pPr marL="800100" lvl="1" indent="-342900" algn="just">
              <a:buFont typeface="+mj-lt"/>
              <a:buAutoNum type="arabicParenR"/>
            </a:pPr>
            <a:r>
              <a:rPr lang="en-US" sz="1600" dirty="0">
                <a:solidFill>
                  <a:schemeClr val="tx2"/>
                </a:solidFill>
              </a:rPr>
              <a:t>Middle GDP countries </a:t>
            </a:r>
          </a:p>
          <a:p>
            <a:pPr marL="800100" lvl="1" indent="-342900" algn="just">
              <a:buFont typeface="+mj-lt"/>
              <a:buAutoNum type="arabicParenR"/>
            </a:pPr>
            <a:r>
              <a:rPr lang="en-US" sz="1600" dirty="0">
                <a:solidFill>
                  <a:schemeClr val="tx2"/>
                </a:solidFill>
              </a:rPr>
              <a:t>High GDP countries </a:t>
            </a:r>
          </a:p>
        </p:txBody>
      </p:sp>
      <p:pic>
        <p:nvPicPr>
          <p:cNvPr id="5" name="Picture 4">
            <a:extLst>
              <a:ext uri="{FF2B5EF4-FFF2-40B4-BE49-F238E27FC236}">
                <a16:creationId xmlns:a16="http://schemas.microsoft.com/office/drawing/2014/main" id="{E56412D0-2712-45D5-995E-271C257D81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00" y="1604618"/>
            <a:ext cx="3981526" cy="3334217"/>
          </a:xfrm>
          <a:prstGeom prst="rect">
            <a:avLst/>
          </a:prstGeom>
        </p:spPr>
      </p:pic>
      <p:pic>
        <p:nvPicPr>
          <p:cNvPr id="9" name="Picture 8">
            <a:extLst>
              <a:ext uri="{FF2B5EF4-FFF2-40B4-BE49-F238E27FC236}">
                <a16:creationId xmlns:a16="http://schemas.microsoft.com/office/drawing/2014/main" id="{D940C906-0B91-4AC3-B5DF-715977F216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6926" y="1590454"/>
            <a:ext cx="4015354" cy="3362546"/>
          </a:xfrm>
          <a:prstGeom prst="rect">
            <a:avLst/>
          </a:prstGeom>
        </p:spPr>
      </p:pic>
      <p:pic>
        <p:nvPicPr>
          <p:cNvPr id="15" name="Picture 14">
            <a:extLst>
              <a:ext uri="{FF2B5EF4-FFF2-40B4-BE49-F238E27FC236}">
                <a16:creationId xmlns:a16="http://schemas.microsoft.com/office/drawing/2014/main" id="{BD394ACD-AE26-475D-9A69-1B62435D20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2280" y="1547754"/>
            <a:ext cx="4117332" cy="3447944"/>
          </a:xfrm>
          <a:prstGeom prst="rect">
            <a:avLst/>
          </a:prstGeom>
        </p:spPr>
      </p:pic>
      <p:sp>
        <p:nvSpPr>
          <p:cNvPr id="20" name="TextBox 19">
            <a:extLst>
              <a:ext uri="{FF2B5EF4-FFF2-40B4-BE49-F238E27FC236}">
                <a16:creationId xmlns:a16="http://schemas.microsoft.com/office/drawing/2014/main" id="{14FBDA87-E5A7-4B59-B3F8-B74A58EF1B25}"/>
              </a:ext>
            </a:extLst>
          </p:cNvPr>
          <p:cNvSpPr txBox="1"/>
          <p:nvPr/>
        </p:nvSpPr>
        <p:spPr>
          <a:xfrm>
            <a:off x="10258424" y="6069219"/>
            <a:ext cx="585417" cy="523220"/>
          </a:xfrm>
          <a:prstGeom prst="rect">
            <a:avLst/>
          </a:prstGeom>
          <a:noFill/>
        </p:spPr>
        <p:txBody>
          <a:bodyPr wrap="none" rtlCol="0">
            <a:spAutoFit/>
          </a:bodyPr>
          <a:lstStyle/>
          <a:p>
            <a:r>
              <a:rPr lang="en-US" sz="2800" b="1" dirty="0">
                <a:solidFill>
                  <a:schemeClr val="accent4">
                    <a:lumMod val="75000"/>
                  </a:schemeClr>
                </a:solidFill>
              </a:rPr>
              <a:t>08</a:t>
            </a:r>
          </a:p>
        </p:txBody>
      </p:sp>
      <p:sp>
        <p:nvSpPr>
          <p:cNvPr id="21" name="TextBox 20">
            <a:extLst>
              <a:ext uri="{FF2B5EF4-FFF2-40B4-BE49-F238E27FC236}">
                <a16:creationId xmlns:a16="http://schemas.microsoft.com/office/drawing/2014/main" id="{A8304E05-97B8-45E1-AB89-64B6AF92EA6E}"/>
              </a:ext>
            </a:extLst>
          </p:cNvPr>
          <p:cNvSpPr txBox="1"/>
          <p:nvPr/>
        </p:nvSpPr>
        <p:spPr>
          <a:xfrm>
            <a:off x="10285412" y="6407837"/>
            <a:ext cx="2047230" cy="369204"/>
          </a:xfrm>
          <a:prstGeom prst="rect">
            <a:avLst/>
          </a:prstGeom>
          <a:noFill/>
        </p:spPr>
        <p:txBody>
          <a:bodyPr wrap="none" rtlCol="0">
            <a:spAutoFit/>
          </a:bodyPr>
          <a:lstStyle/>
          <a:p>
            <a:r>
              <a:rPr lang="en-US" sz="1799" b="1" dirty="0">
                <a:solidFill>
                  <a:schemeClr val="tx2"/>
                </a:solidFill>
              </a:rPr>
              <a:t>Internet usage</a:t>
            </a:r>
          </a:p>
        </p:txBody>
      </p:sp>
      <p:sp>
        <p:nvSpPr>
          <p:cNvPr id="22" name="Rectangle 21">
            <a:extLst>
              <a:ext uri="{FF2B5EF4-FFF2-40B4-BE49-F238E27FC236}">
                <a16:creationId xmlns:a16="http://schemas.microsoft.com/office/drawing/2014/main" id="{7F4E7B57-E906-48CF-BD9B-DAC06B078231}"/>
              </a:ext>
            </a:extLst>
          </p:cNvPr>
          <p:cNvSpPr/>
          <p:nvPr/>
        </p:nvSpPr>
        <p:spPr>
          <a:xfrm>
            <a:off x="1141412" y="1828801"/>
            <a:ext cx="381000" cy="152400"/>
          </a:xfrm>
          <a:prstGeom prst="rect">
            <a:avLst/>
          </a:prstGeom>
          <a:solidFill>
            <a:schemeClr val="dk1">
              <a:alpha val="0"/>
            </a:schemeClr>
          </a:solidFill>
          <a:ln w="952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
        <p:nvSpPr>
          <p:cNvPr id="23" name="Rectangle 22">
            <a:extLst>
              <a:ext uri="{FF2B5EF4-FFF2-40B4-BE49-F238E27FC236}">
                <a16:creationId xmlns:a16="http://schemas.microsoft.com/office/drawing/2014/main" id="{7BD03D75-8B66-4F98-A7DC-61D3DC0A0886}"/>
              </a:ext>
            </a:extLst>
          </p:cNvPr>
          <p:cNvSpPr/>
          <p:nvPr/>
        </p:nvSpPr>
        <p:spPr>
          <a:xfrm>
            <a:off x="9215437" y="1793109"/>
            <a:ext cx="381000" cy="152400"/>
          </a:xfrm>
          <a:prstGeom prst="rect">
            <a:avLst/>
          </a:prstGeom>
          <a:solidFill>
            <a:schemeClr val="dk1">
              <a:alpha val="0"/>
            </a:schemeClr>
          </a:solidFill>
          <a:ln w="952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1075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7703" y="-237029"/>
            <a:ext cx="9753600" cy="1325562"/>
          </a:xfrm>
        </p:spPr>
        <p:txBody>
          <a:bodyPr>
            <a:normAutofit/>
          </a:bodyPr>
          <a:lstStyle/>
          <a:p>
            <a:r>
              <a:rPr lang="en-US" sz="2800" cap="none" dirty="0"/>
              <a:t>Education expenditure ($)</a:t>
            </a:r>
            <a:endParaRPr lang="fr-FR" sz="2800" cap="none" dirty="0"/>
          </a:p>
        </p:txBody>
      </p:sp>
      <p:sp>
        <p:nvSpPr>
          <p:cNvPr id="3" name="Rectangle 2">
            <a:extLst>
              <a:ext uri="{FF2B5EF4-FFF2-40B4-BE49-F238E27FC236}">
                <a16:creationId xmlns:a16="http://schemas.microsoft.com/office/drawing/2014/main" id="{36DDC5BA-CB1D-460A-A7B9-79FE32615A12}"/>
              </a:ext>
            </a:extLst>
          </p:cNvPr>
          <p:cNvSpPr/>
          <p:nvPr/>
        </p:nvSpPr>
        <p:spPr>
          <a:xfrm>
            <a:off x="6129867" y="167844"/>
            <a:ext cx="5715000" cy="307777"/>
          </a:xfrm>
          <a:prstGeom prst="rect">
            <a:avLst/>
          </a:prstGeom>
          <a:solidFill>
            <a:schemeClr val="bg2">
              <a:lumMod val="20000"/>
              <a:lumOff val="80000"/>
            </a:schemeClr>
          </a:solidFill>
        </p:spPr>
        <p:txBody>
          <a:bodyPr wrap="square">
            <a:spAutoFit/>
          </a:bodyPr>
          <a:lstStyle/>
          <a:p>
            <a:r>
              <a:rPr lang="en-US" sz="1400" dirty="0">
                <a:solidFill>
                  <a:srgbClr val="707070"/>
                </a:solidFill>
                <a:latin typeface="Arial" panose="020B0604020202020204" pitchFamily="34" charset="0"/>
              </a:rPr>
              <a:t>Education expenditures compares the public expenditure on education</a:t>
            </a:r>
            <a:endParaRPr lang="en-US" sz="1400" dirty="0"/>
          </a:p>
        </p:txBody>
      </p:sp>
      <p:sp>
        <p:nvSpPr>
          <p:cNvPr id="10" name="TextBox 9">
            <a:extLst>
              <a:ext uri="{FF2B5EF4-FFF2-40B4-BE49-F238E27FC236}">
                <a16:creationId xmlns:a16="http://schemas.microsoft.com/office/drawing/2014/main" id="{A6703A84-2113-46E3-8047-A8C0284A8E01}"/>
              </a:ext>
            </a:extLst>
          </p:cNvPr>
          <p:cNvSpPr txBox="1"/>
          <p:nvPr/>
        </p:nvSpPr>
        <p:spPr>
          <a:xfrm>
            <a:off x="9523412" y="5951492"/>
            <a:ext cx="643125" cy="584775"/>
          </a:xfrm>
          <a:prstGeom prst="rect">
            <a:avLst/>
          </a:prstGeom>
          <a:noFill/>
        </p:spPr>
        <p:txBody>
          <a:bodyPr wrap="none" rtlCol="0">
            <a:spAutoFit/>
          </a:bodyPr>
          <a:lstStyle/>
          <a:p>
            <a:r>
              <a:rPr lang="en-US" sz="3200" b="1" dirty="0">
                <a:solidFill>
                  <a:schemeClr val="accent3">
                    <a:lumMod val="75000"/>
                  </a:schemeClr>
                </a:solidFill>
              </a:rPr>
              <a:t>09</a:t>
            </a:r>
          </a:p>
        </p:txBody>
      </p:sp>
      <p:sp>
        <p:nvSpPr>
          <p:cNvPr id="11" name="TextBox 10">
            <a:extLst>
              <a:ext uri="{FF2B5EF4-FFF2-40B4-BE49-F238E27FC236}">
                <a16:creationId xmlns:a16="http://schemas.microsoft.com/office/drawing/2014/main" id="{C915FA02-28F5-4457-B950-D789AD708B71}"/>
              </a:ext>
            </a:extLst>
          </p:cNvPr>
          <p:cNvSpPr txBox="1"/>
          <p:nvPr/>
        </p:nvSpPr>
        <p:spPr>
          <a:xfrm>
            <a:off x="9523412" y="6368598"/>
            <a:ext cx="3739412" cy="369204"/>
          </a:xfrm>
          <a:prstGeom prst="rect">
            <a:avLst/>
          </a:prstGeom>
          <a:noFill/>
        </p:spPr>
        <p:txBody>
          <a:bodyPr wrap="none" rtlCol="0">
            <a:spAutoFit/>
          </a:bodyPr>
          <a:lstStyle/>
          <a:p>
            <a:r>
              <a:rPr lang="en-US" sz="1799" b="1" dirty="0">
                <a:solidFill>
                  <a:schemeClr val="tx2"/>
                </a:solidFill>
              </a:rPr>
              <a:t>Education expenditure</a:t>
            </a:r>
          </a:p>
        </p:txBody>
      </p:sp>
      <p:pic>
        <p:nvPicPr>
          <p:cNvPr id="12" name="Picture 11">
            <a:extLst>
              <a:ext uri="{FF2B5EF4-FFF2-40B4-BE49-F238E27FC236}">
                <a16:creationId xmlns:a16="http://schemas.microsoft.com/office/drawing/2014/main" id="{5943EFF1-7C40-4F11-9CD1-62514F72E6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866" y="1092426"/>
            <a:ext cx="5964410" cy="4994727"/>
          </a:xfrm>
          <a:prstGeom prst="rect">
            <a:avLst/>
          </a:prstGeom>
        </p:spPr>
      </p:pic>
      <p:pic>
        <p:nvPicPr>
          <p:cNvPr id="14" name="Picture 13">
            <a:extLst>
              <a:ext uri="{FF2B5EF4-FFF2-40B4-BE49-F238E27FC236}">
                <a16:creationId xmlns:a16="http://schemas.microsoft.com/office/drawing/2014/main" id="{748C00E6-5094-41C1-BFAC-960EAFCAF4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9867" y="1088951"/>
            <a:ext cx="5878135" cy="4979152"/>
          </a:xfrm>
          <a:prstGeom prst="rect">
            <a:avLst/>
          </a:prstGeom>
        </p:spPr>
      </p:pic>
      <p:sp>
        <p:nvSpPr>
          <p:cNvPr id="15" name="Titre 1">
            <a:extLst>
              <a:ext uri="{FF2B5EF4-FFF2-40B4-BE49-F238E27FC236}">
                <a16:creationId xmlns:a16="http://schemas.microsoft.com/office/drawing/2014/main" id="{56DEA8CA-691A-4454-81F2-B0103368FD41}"/>
              </a:ext>
            </a:extLst>
          </p:cNvPr>
          <p:cNvSpPr txBox="1">
            <a:spLocks/>
          </p:cNvSpPr>
          <p:nvPr/>
        </p:nvSpPr>
        <p:spPr>
          <a:xfrm>
            <a:off x="5986122" y="-248709"/>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fr-FR" sz="4000" kern="1200" cap="all" baseline="0">
                <a:solidFill>
                  <a:schemeClr val="tx1">
                    <a:lumMod val="50000"/>
                  </a:schemeClr>
                </a:solidFill>
                <a:latin typeface="+mj-lt"/>
                <a:ea typeface="+mj-ea"/>
                <a:cs typeface="+mj-cs"/>
              </a:defRPr>
            </a:lvl1pPr>
          </a:lstStyle>
          <a:p>
            <a:r>
              <a:rPr lang="en-US" sz="2800" cap="none" dirty="0"/>
              <a:t>Education expenditure (% of GDP)</a:t>
            </a:r>
          </a:p>
        </p:txBody>
      </p:sp>
    </p:spTree>
    <p:extLst>
      <p:ext uri="{BB962C8B-B14F-4D97-AF65-F5344CB8AC3E}">
        <p14:creationId xmlns:p14="http://schemas.microsoft.com/office/powerpoint/2010/main" val="82943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A6703A84-2113-46E3-8047-A8C0284A8E01}"/>
              </a:ext>
            </a:extLst>
          </p:cNvPr>
          <p:cNvSpPr txBox="1"/>
          <p:nvPr/>
        </p:nvSpPr>
        <p:spPr>
          <a:xfrm>
            <a:off x="9523412" y="5951492"/>
            <a:ext cx="643125" cy="584775"/>
          </a:xfrm>
          <a:prstGeom prst="rect">
            <a:avLst/>
          </a:prstGeom>
          <a:noFill/>
        </p:spPr>
        <p:txBody>
          <a:bodyPr wrap="none" rtlCol="0">
            <a:spAutoFit/>
          </a:bodyPr>
          <a:lstStyle/>
          <a:p>
            <a:r>
              <a:rPr lang="en-US" sz="3200" b="1" dirty="0">
                <a:solidFill>
                  <a:schemeClr val="accent3">
                    <a:lumMod val="75000"/>
                  </a:schemeClr>
                </a:solidFill>
              </a:rPr>
              <a:t>09</a:t>
            </a:r>
          </a:p>
        </p:txBody>
      </p:sp>
      <p:sp>
        <p:nvSpPr>
          <p:cNvPr id="11" name="TextBox 10">
            <a:extLst>
              <a:ext uri="{FF2B5EF4-FFF2-40B4-BE49-F238E27FC236}">
                <a16:creationId xmlns:a16="http://schemas.microsoft.com/office/drawing/2014/main" id="{C915FA02-28F5-4457-B950-D789AD708B71}"/>
              </a:ext>
            </a:extLst>
          </p:cNvPr>
          <p:cNvSpPr txBox="1"/>
          <p:nvPr/>
        </p:nvSpPr>
        <p:spPr>
          <a:xfrm>
            <a:off x="9523412" y="6368598"/>
            <a:ext cx="3739412" cy="369204"/>
          </a:xfrm>
          <a:prstGeom prst="rect">
            <a:avLst/>
          </a:prstGeom>
          <a:noFill/>
        </p:spPr>
        <p:txBody>
          <a:bodyPr wrap="none" rtlCol="0">
            <a:spAutoFit/>
          </a:bodyPr>
          <a:lstStyle/>
          <a:p>
            <a:r>
              <a:rPr lang="en-US" sz="1799" b="1" dirty="0">
                <a:solidFill>
                  <a:schemeClr val="tx2"/>
                </a:solidFill>
              </a:rPr>
              <a:t>Education expenditure</a:t>
            </a:r>
          </a:p>
        </p:txBody>
      </p:sp>
      <p:sp>
        <p:nvSpPr>
          <p:cNvPr id="12" name="Titre 1">
            <a:extLst>
              <a:ext uri="{FF2B5EF4-FFF2-40B4-BE49-F238E27FC236}">
                <a16:creationId xmlns:a16="http://schemas.microsoft.com/office/drawing/2014/main" id="{7A03FB6B-6804-4E9B-AE12-1FF18CD06622}"/>
              </a:ext>
            </a:extLst>
          </p:cNvPr>
          <p:cNvSpPr txBox="1">
            <a:spLocks/>
          </p:cNvSpPr>
          <p:nvPr/>
        </p:nvSpPr>
        <p:spPr>
          <a:xfrm>
            <a:off x="91374" y="-457200"/>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fr-FR" sz="4000" kern="1200" cap="all" baseline="0">
                <a:solidFill>
                  <a:schemeClr val="tx1">
                    <a:lumMod val="50000"/>
                  </a:schemeClr>
                </a:solidFill>
                <a:latin typeface="+mj-lt"/>
                <a:ea typeface="+mj-ea"/>
                <a:cs typeface="+mj-cs"/>
              </a:defRPr>
            </a:lvl1pPr>
          </a:lstStyle>
          <a:p>
            <a:r>
              <a:rPr lang="en-US" sz="2800" cap="none" dirty="0"/>
              <a:t>Education expenditure vs. GDP per capital </a:t>
            </a:r>
          </a:p>
        </p:txBody>
      </p:sp>
      <p:pic>
        <p:nvPicPr>
          <p:cNvPr id="4" name="Picture 3">
            <a:extLst>
              <a:ext uri="{FF2B5EF4-FFF2-40B4-BE49-F238E27FC236}">
                <a16:creationId xmlns:a16="http://schemas.microsoft.com/office/drawing/2014/main" id="{8815BB76-6B2F-4BB9-8F68-5EE0A7FDF4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374" y="1104390"/>
            <a:ext cx="3812661" cy="3391410"/>
          </a:xfrm>
          <a:prstGeom prst="rect">
            <a:avLst/>
          </a:prstGeom>
        </p:spPr>
      </p:pic>
      <p:pic>
        <p:nvPicPr>
          <p:cNvPr id="6" name="Picture 5">
            <a:extLst>
              <a:ext uri="{FF2B5EF4-FFF2-40B4-BE49-F238E27FC236}">
                <a16:creationId xmlns:a16="http://schemas.microsoft.com/office/drawing/2014/main" id="{5230B939-3CC9-43EE-951F-DDF38F3EC2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04035" y="1104389"/>
            <a:ext cx="4094711" cy="3395133"/>
          </a:xfrm>
          <a:prstGeom prst="rect">
            <a:avLst/>
          </a:prstGeom>
        </p:spPr>
      </p:pic>
      <p:pic>
        <p:nvPicPr>
          <p:cNvPr id="8" name="Picture 7">
            <a:extLst>
              <a:ext uri="{FF2B5EF4-FFF2-40B4-BE49-F238E27FC236}">
                <a16:creationId xmlns:a16="http://schemas.microsoft.com/office/drawing/2014/main" id="{F10CC010-7F95-40A1-9B9B-D145EA67490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98746" y="1104388"/>
            <a:ext cx="4094711" cy="3391410"/>
          </a:xfrm>
          <a:prstGeom prst="rect">
            <a:avLst/>
          </a:prstGeom>
        </p:spPr>
      </p:pic>
      <p:sp>
        <p:nvSpPr>
          <p:cNvPr id="13" name="Rectangle 12">
            <a:extLst>
              <a:ext uri="{FF2B5EF4-FFF2-40B4-BE49-F238E27FC236}">
                <a16:creationId xmlns:a16="http://schemas.microsoft.com/office/drawing/2014/main" id="{D2434ADD-5BF2-4112-BF2D-CE1C29405C1B}"/>
              </a:ext>
            </a:extLst>
          </p:cNvPr>
          <p:cNvSpPr/>
          <p:nvPr/>
        </p:nvSpPr>
        <p:spPr>
          <a:xfrm>
            <a:off x="1217612" y="1335087"/>
            <a:ext cx="304800" cy="188913"/>
          </a:xfrm>
          <a:prstGeom prst="rect">
            <a:avLst/>
          </a:prstGeom>
          <a:solidFill>
            <a:schemeClr val="dk1">
              <a:alpha val="0"/>
            </a:schemeClr>
          </a:solidFill>
          <a:ln w="9525">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09795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D8B16C-2FA2-47B0-B6BF-324BC80045FD}"/>
              </a:ext>
            </a:extLst>
          </p:cNvPr>
          <p:cNvSpPr txBox="1"/>
          <p:nvPr/>
        </p:nvSpPr>
        <p:spPr>
          <a:xfrm>
            <a:off x="623578" y="330634"/>
            <a:ext cx="816249" cy="769313"/>
          </a:xfrm>
          <a:prstGeom prst="rect">
            <a:avLst/>
          </a:prstGeom>
          <a:noFill/>
        </p:spPr>
        <p:txBody>
          <a:bodyPr wrap="none" rtlCol="0">
            <a:spAutoFit/>
          </a:bodyPr>
          <a:lstStyle/>
          <a:p>
            <a:r>
              <a:rPr lang="en-US" sz="4399" b="1" dirty="0">
                <a:solidFill>
                  <a:schemeClr val="accent2">
                    <a:lumMod val="75000"/>
                  </a:schemeClr>
                </a:solidFill>
              </a:rPr>
              <a:t>10</a:t>
            </a:r>
          </a:p>
        </p:txBody>
      </p:sp>
      <p:sp>
        <p:nvSpPr>
          <p:cNvPr id="6" name="TextBox 5">
            <a:extLst>
              <a:ext uri="{FF2B5EF4-FFF2-40B4-BE49-F238E27FC236}">
                <a16:creationId xmlns:a16="http://schemas.microsoft.com/office/drawing/2014/main" id="{70FE6B13-C3DF-453C-8E4D-157D87261AB8}"/>
              </a:ext>
            </a:extLst>
          </p:cNvPr>
          <p:cNvSpPr txBox="1"/>
          <p:nvPr/>
        </p:nvSpPr>
        <p:spPr>
          <a:xfrm>
            <a:off x="1598612" y="533400"/>
            <a:ext cx="6395799" cy="369204"/>
          </a:xfrm>
          <a:prstGeom prst="rect">
            <a:avLst/>
          </a:prstGeom>
          <a:noFill/>
        </p:spPr>
        <p:txBody>
          <a:bodyPr wrap="square" rtlCol="0">
            <a:spAutoFit/>
          </a:bodyPr>
          <a:lstStyle/>
          <a:p>
            <a:r>
              <a:rPr lang="en-US" sz="1799" b="1" dirty="0">
                <a:solidFill>
                  <a:schemeClr val="tx2"/>
                </a:solidFill>
              </a:rPr>
              <a:t>Health expenditure problem revisited </a:t>
            </a:r>
          </a:p>
        </p:txBody>
      </p:sp>
      <p:sp>
        <p:nvSpPr>
          <p:cNvPr id="8" name="TextBox 7">
            <a:extLst>
              <a:ext uri="{FF2B5EF4-FFF2-40B4-BE49-F238E27FC236}">
                <a16:creationId xmlns:a16="http://schemas.microsoft.com/office/drawing/2014/main" id="{6BECF010-D30A-4F94-A187-BAC43A71343C}"/>
              </a:ext>
            </a:extLst>
          </p:cNvPr>
          <p:cNvSpPr txBox="1"/>
          <p:nvPr/>
        </p:nvSpPr>
        <p:spPr>
          <a:xfrm>
            <a:off x="779249" y="1070565"/>
            <a:ext cx="7373947" cy="1569661"/>
          </a:xfrm>
          <a:prstGeom prst="rect">
            <a:avLst/>
          </a:prstGeom>
          <a:noFill/>
        </p:spPr>
        <p:txBody>
          <a:bodyPr wrap="square" rtlCol="0">
            <a:spAutoFit/>
          </a:bodyPr>
          <a:lstStyle/>
          <a:p>
            <a:pPr algn="just"/>
            <a:r>
              <a:rPr lang="en-US" sz="1600" dirty="0">
                <a:solidFill>
                  <a:schemeClr val="tx2"/>
                </a:solidFill>
              </a:rPr>
              <a:t>What if we group countries into 3 GDP brackets:</a:t>
            </a:r>
          </a:p>
          <a:p>
            <a:pPr marL="800100" lvl="1" indent="-342900" algn="just">
              <a:buFont typeface="+mj-lt"/>
              <a:buAutoNum type="arabicParenR"/>
            </a:pPr>
            <a:r>
              <a:rPr lang="en-US" sz="1600" dirty="0">
                <a:solidFill>
                  <a:schemeClr val="tx2"/>
                </a:solidFill>
              </a:rPr>
              <a:t>Low GDP countries</a:t>
            </a:r>
          </a:p>
          <a:p>
            <a:pPr marL="800100" lvl="1" indent="-342900" algn="just">
              <a:buFont typeface="+mj-lt"/>
              <a:buAutoNum type="arabicParenR"/>
            </a:pPr>
            <a:r>
              <a:rPr lang="en-US" sz="1600" dirty="0">
                <a:solidFill>
                  <a:schemeClr val="tx2"/>
                </a:solidFill>
              </a:rPr>
              <a:t>Middle GDP countries </a:t>
            </a:r>
          </a:p>
          <a:p>
            <a:pPr marL="800100" lvl="1" indent="-342900" algn="just">
              <a:buFont typeface="+mj-lt"/>
              <a:buAutoNum type="arabicParenR"/>
            </a:pPr>
            <a:r>
              <a:rPr lang="en-US" sz="1600" dirty="0">
                <a:solidFill>
                  <a:schemeClr val="tx2"/>
                </a:solidFill>
              </a:rPr>
              <a:t>High GDP countries </a:t>
            </a:r>
          </a:p>
          <a:p>
            <a:pPr lvl="1" algn="just"/>
            <a:endParaRPr lang="en-US" sz="1600" dirty="0">
              <a:solidFill>
                <a:schemeClr val="tx2"/>
              </a:solidFill>
            </a:endParaRPr>
          </a:p>
          <a:p>
            <a:pPr algn="just"/>
            <a:r>
              <a:rPr lang="en-US" sz="1600" dirty="0">
                <a:solidFill>
                  <a:schemeClr val="tx2"/>
                </a:solidFill>
              </a:rPr>
              <a:t>Would correlation matrix look different? </a:t>
            </a:r>
          </a:p>
        </p:txBody>
      </p:sp>
    </p:spTree>
    <p:extLst>
      <p:ext uri="{BB962C8B-B14F-4D97-AF65-F5344CB8AC3E}">
        <p14:creationId xmlns:p14="http://schemas.microsoft.com/office/powerpoint/2010/main" val="11149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3D8B16C-2FA2-47B0-B6BF-324BC80045FD}"/>
              </a:ext>
            </a:extLst>
          </p:cNvPr>
          <p:cNvSpPr txBox="1"/>
          <p:nvPr/>
        </p:nvSpPr>
        <p:spPr>
          <a:xfrm>
            <a:off x="623578" y="330634"/>
            <a:ext cx="816249" cy="769313"/>
          </a:xfrm>
          <a:prstGeom prst="rect">
            <a:avLst/>
          </a:prstGeom>
          <a:noFill/>
        </p:spPr>
        <p:txBody>
          <a:bodyPr wrap="none" rtlCol="0">
            <a:spAutoFit/>
          </a:bodyPr>
          <a:lstStyle/>
          <a:p>
            <a:r>
              <a:rPr lang="en-US" sz="4399" b="1" dirty="0">
                <a:solidFill>
                  <a:schemeClr val="accent2">
                    <a:lumMod val="75000"/>
                  </a:schemeClr>
                </a:solidFill>
              </a:rPr>
              <a:t>10</a:t>
            </a:r>
          </a:p>
        </p:txBody>
      </p:sp>
      <p:sp>
        <p:nvSpPr>
          <p:cNvPr id="6" name="TextBox 5">
            <a:extLst>
              <a:ext uri="{FF2B5EF4-FFF2-40B4-BE49-F238E27FC236}">
                <a16:creationId xmlns:a16="http://schemas.microsoft.com/office/drawing/2014/main" id="{70FE6B13-C3DF-453C-8E4D-157D87261AB8}"/>
              </a:ext>
            </a:extLst>
          </p:cNvPr>
          <p:cNvSpPr txBox="1"/>
          <p:nvPr/>
        </p:nvSpPr>
        <p:spPr>
          <a:xfrm>
            <a:off x="1598612" y="533400"/>
            <a:ext cx="6395799" cy="369204"/>
          </a:xfrm>
          <a:prstGeom prst="rect">
            <a:avLst/>
          </a:prstGeom>
          <a:noFill/>
        </p:spPr>
        <p:txBody>
          <a:bodyPr wrap="square" rtlCol="0">
            <a:spAutoFit/>
          </a:bodyPr>
          <a:lstStyle/>
          <a:p>
            <a:r>
              <a:rPr lang="en-US" sz="1799" b="1" dirty="0">
                <a:solidFill>
                  <a:schemeClr val="tx2"/>
                </a:solidFill>
              </a:rPr>
              <a:t>Health expenditure problem revisited </a:t>
            </a:r>
          </a:p>
        </p:txBody>
      </p:sp>
      <p:pic>
        <p:nvPicPr>
          <p:cNvPr id="4" name="Picture 3">
            <a:extLst>
              <a:ext uri="{FF2B5EF4-FFF2-40B4-BE49-F238E27FC236}">
                <a16:creationId xmlns:a16="http://schemas.microsoft.com/office/drawing/2014/main" id="{A1224868-C31C-4D27-B289-02C0EC394DFB}"/>
              </a:ext>
            </a:extLst>
          </p:cNvPr>
          <p:cNvPicPr>
            <a:picLocks noChangeAspect="1"/>
          </p:cNvPicPr>
          <p:nvPr/>
        </p:nvPicPr>
        <p:blipFill>
          <a:blip r:embed="rId2"/>
          <a:stretch>
            <a:fillRect/>
          </a:stretch>
        </p:blipFill>
        <p:spPr>
          <a:xfrm>
            <a:off x="1903412" y="1295400"/>
            <a:ext cx="9525000" cy="4517011"/>
          </a:xfrm>
          <a:prstGeom prst="rect">
            <a:avLst/>
          </a:prstGeom>
        </p:spPr>
      </p:pic>
      <p:sp>
        <p:nvSpPr>
          <p:cNvPr id="7" name="Rectangle 6">
            <a:extLst>
              <a:ext uri="{FF2B5EF4-FFF2-40B4-BE49-F238E27FC236}">
                <a16:creationId xmlns:a16="http://schemas.microsoft.com/office/drawing/2014/main" id="{5DB9D125-5C14-4761-AF13-9FECAB6F98A8}"/>
              </a:ext>
            </a:extLst>
          </p:cNvPr>
          <p:cNvSpPr/>
          <p:nvPr/>
        </p:nvSpPr>
        <p:spPr>
          <a:xfrm rot="19610868">
            <a:off x="976648" y="6191312"/>
            <a:ext cx="1673856" cy="253916"/>
          </a:xfrm>
          <a:prstGeom prst="rect">
            <a:avLst/>
          </a:prstGeom>
        </p:spPr>
        <p:txBody>
          <a:bodyPr wrap="none">
            <a:spAutoFit/>
          </a:bodyPr>
          <a:lstStyle/>
          <a:p>
            <a:pPr algn="just"/>
            <a:r>
              <a:rPr lang="en-US" sz="1050" dirty="0">
                <a:solidFill>
                  <a:schemeClr val="tx2"/>
                </a:solidFill>
              </a:rPr>
              <a:t>Maternal mortality rate</a:t>
            </a:r>
          </a:p>
        </p:txBody>
      </p:sp>
      <p:sp>
        <p:nvSpPr>
          <p:cNvPr id="9" name="Rectangle 8">
            <a:extLst>
              <a:ext uri="{FF2B5EF4-FFF2-40B4-BE49-F238E27FC236}">
                <a16:creationId xmlns:a16="http://schemas.microsoft.com/office/drawing/2014/main" id="{C381F549-43FA-44ED-A67A-AA03911698EC}"/>
              </a:ext>
            </a:extLst>
          </p:cNvPr>
          <p:cNvSpPr/>
          <p:nvPr/>
        </p:nvSpPr>
        <p:spPr>
          <a:xfrm rot="19610868">
            <a:off x="2400955" y="6158610"/>
            <a:ext cx="1454244" cy="253916"/>
          </a:xfrm>
          <a:prstGeom prst="rect">
            <a:avLst/>
          </a:prstGeom>
        </p:spPr>
        <p:txBody>
          <a:bodyPr wrap="none">
            <a:spAutoFit/>
          </a:bodyPr>
          <a:lstStyle/>
          <a:p>
            <a:pPr algn="just"/>
            <a:r>
              <a:rPr lang="en-US" sz="1050" dirty="0">
                <a:solidFill>
                  <a:schemeClr val="tx2"/>
                </a:solidFill>
              </a:rPr>
              <a:t>Infant mortality rate</a:t>
            </a:r>
          </a:p>
        </p:txBody>
      </p:sp>
      <p:sp>
        <p:nvSpPr>
          <p:cNvPr id="10" name="Rectangle 9">
            <a:extLst>
              <a:ext uri="{FF2B5EF4-FFF2-40B4-BE49-F238E27FC236}">
                <a16:creationId xmlns:a16="http://schemas.microsoft.com/office/drawing/2014/main" id="{BBBAD92B-7AD0-4E28-BED7-B5A7B73C95D3}"/>
              </a:ext>
            </a:extLst>
          </p:cNvPr>
          <p:cNvSpPr/>
          <p:nvPr/>
        </p:nvSpPr>
        <p:spPr>
          <a:xfrm rot="19610868">
            <a:off x="3809906" y="6098999"/>
            <a:ext cx="1236236" cy="253916"/>
          </a:xfrm>
          <a:prstGeom prst="rect">
            <a:avLst/>
          </a:prstGeom>
        </p:spPr>
        <p:txBody>
          <a:bodyPr wrap="none">
            <a:spAutoFit/>
          </a:bodyPr>
          <a:lstStyle/>
          <a:p>
            <a:pPr algn="just"/>
            <a:r>
              <a:rPr lang="en-US" sz="1050" dirty="0">
                <a:solidFill>
                  <a:schemeClr val="tx2"/>
                </a:solidFill>
              </a:rPr>
              <a:t>Life expectancy</a:t>
            </a:r>
          </a:p>
        </p:txBody>
      </p:sp>
      <p:sp>
        <p:nvSpPr>
          <p:cNvPr id="11" name="Rectangle 10">
            <a:extLst>
              <a:ext uri="{FF2B5EF4-FFF2-40B4-BE49-F238E27FC236}">
                <a16:creationId xmlns:a16="http://schemas.microsoft.com/office/drawing/2014/main" id="{460069B0-2338-4045-9CB7-AA5DE1A2B0C0}"/>
              </a:ext>
            </a:extLst>
          </p:cNvPr>
          <p:cNvSpPr/>
          <p:nvPr/>
        </p:nvSpPr>
        <p:spPr>
          <a:xfrm rot="19610868">
            <a:off x="5358537" y="6045241"/>
            <a:ext cx="997389" cy="253916"/>
          </a:xfrm>
          <a:prstGeom prst="rect">
            <a:avLst/>
          </a:prstGeom>
        </p:spPr>
        <p:txBody>
          <a:bodyPr wrap="none">
            <a:spAutoFit/>
          </a:bodyPr>
          <a:lstStyle/>
          <a:p>
            <a:pPr algn="just"/>
            <a:r>
              <a:rPr lang="en-US" sz="1050" dirty="0">
                <a:solidFill>
                  <a:schemeClr val="tx2"/>
                </a:solidFill>
              </a:rPr>
              <a:t>Median age</a:t>
            </a:r>
          </a:p>
        </p:txBody>
      </p:sp>
      <p:sp>
        <p:nvSpPr>
          <p:cNvPr id="12" name="Rectangle 11">
            <a:extLst>
              <a:ext uri="{FF2B5EF4-FFF2-40B4-BE49-F238E27FC236}">
                <a16:creationId xmlns:a16="http://schemas.microsoft.com/office/drawing/2014/main" id="{1D383D39-84DA-4F86-8572-F1A590900AFA}"/>
              </a:ext>
            </a:extLst>
          </p:cNvPr>
          <p:cNvSpPr/>
          <p:nvPr/>
        </p:nvSpPr>
        <p:spPr>
          <a:xfrm rot="19610868">
            <a:off x="6556214" y="6025254"/>
            <a:ext cx="1244251" cy="415498"/>
          </a:xfrm>
          <a:prstGeom prst="rect">
            <a:avLst/>
          </a:prstGeom>
        </p:spPr>
        <p:txBody>
          <a:bodyPr wrap="none">
            <a:spAutoFit/>
          </a:bodyPr>
          <a:lstStyle/>
          <a:p>
            <a:pPr algn="just"/>
            <a:r>
              <a:rPr lang="en-US" sz="1050" dirty="0">
                <a:solidFill>
                  <a:schemeClr val="tx2"/>
                </a:solidFill>
              </a:rPr>
              <a:t>HIV/AIDs adult </a:t>
            </a:r>
          </a:p>
          <a:p>
            <a:pPr algn="just"/>
            <a:r>
              <a:rPr lang="en-US" sz="1050" dirty="0">
                <a:solidFill>
                  <a:schemeClr val="tx2"/>
                </a:solidFill>
              </a:rPr>
              <a:t>prevalence rate</a:t>
            </a:r>
          </a:p>
        </p:txBody>
      </p:sp>
      <p:sp>
        <p:nvSpPr>
          <p:cNvPr id="13" name="Rectangle 12">
            <a:extLst>
              <a:ext uri="{FF2B5EF4-FFF2-40B4-BE49-F238E27FC236}">
                <a16:creationId xmlns:a16="http://schemas.microsoft.com/office/drawing/2014/main" id="{AA536C93-3360-4F9B-89A3-D9C4733A287B}"/>
              </a:ext>
            </a:extLst>
          </p:cNvPr>
          <p:cNvSpPr/>
          <p:nvPr/>
        </p:nvSpPr>
        <p:spPr>
          <a:xfrm rot="19610868">
            <a:off x="7728597" y="6113179"/>
            <a:ext cx="1245854" cy="253916"/>
          </a:xfrm>
          <a:prstGeom prst="rect">
            <a:avLst/>
          </a:prstGeom>
        </p:spPr>
        <p:txBody>
          <a:bodyPr wrap="none">
            <a:spAutoFit/>
          </a:bodyPr>
          <a:lstStyle/>
          <a:p>
            <a:pPr algn="just"/>
            <a:r>
              <a:rPr lang="en-US" sz="1050" dirty="0">
                <a:solidFill>
                  <a:schemeClr val="tx2"/>
                </a:solidFill>
              </a:rPr>
              <a:t>Total fertility rate</a:t>
            </a:r>
          </a:p>
        </p:txBody>
      </p:sp>
      <p:sp>
        <p:nvSpPr>
          <p:cNvPr id="14" name="Rectangle 13">
            <a:extLst>
              <a:ext uri="{FF2B5EF4-FFF2-40B4-BE49-F238E27FC236}">
                <a16:creationId xmlns:a16="http://schemas.microsoft.com/office/drawing/2014/main" id="{421809C8-183D-45D7-897E-62575D50A093}"/>
              </a:ext>
            </a:extLst>
          </p:cNvPr>
          <p:cNvSpPr/>
          <p:nvPr/>
        </p:nvSpPr>
        <p:spPr>
          <a:xfrm rot="19610868">
            <a:off x="9047758" y="5964450"/>
            <a:ext cx="1244251" cy="415498"/>
          </a:xfrm>
          <a:prstGeom prst="rect">
            <a:avLst/>
          </a:prstGeom>
        </p:spPr>
        <p:txBody>
          <a:bodyPr wrap="none">
            <a:spAutoFit/>
          </a:bodyPr>
          <a:lstStyle/>
          <a:p>
            <a:pPr algn="just"/>
            <a:r>
              <a:rPr lang="en-US" sz="1050" dirty="0">
                <a:solidFill>
                  <a:schemeClr val="tx2"/>
                </a:solidFill>
              </a:rPr>
              <a:t>Obesity adult </a:t>
            </a:r>
          </a:p>
          <a:p>
            <a:pPr algn="just"/>
            <a:r>
              <a:rPr lang="en-US" sz="1050" dirty="0">
                <a:solidFill>
                  <a:schemeClr val="tx2"/>
                </a:solidFill>
              </a:rPr>
              <a:t>prevalence rate</a:t>
            </a:r>
          </a:p>
        </p:txBody>
      </p:sp>
      <p:sp>
        <p:nvSpPr>
          <p:cNvPr id="15" name="Rectangle 14">
            <a:extLst>
              <a:ext uri="{FF2B5EF4-FFF2-40B4-BE49-F238E27FC236}">
                <a16:creationId xmlns:a16="http://schemas.microsoft.com/office/drawing/2014/main" id="{ECE0A7B4-7869-4C2E-BD23-D5172799FDE6}"/>
              </a:ext>
            </a:extLst>
          </p:cNvPr>
          <p:cNvSpPr/>
          <p:nvPr/>
        </p:nvSpPr>
        <p:spPr>
          <a:xfrm rot="19610868">
            <a:off x="10300771" y="6027517"/>
            <a:ext cx="1316386" cy="415498"/>
          </a:xfrm>
          <a:prstGeom prst="rect">
            <a:avLst/>
          </a:prstGeom>
        </p:spPr>
        <p:txBody>
          <a:bodyPr wrap="none">
            <a:spAutoFit/>
          </a:bodyPr>
          <a:lstStyle/>
          <a:p>
            <a:pPr algn="just"/>
            <a:r>
              <a:rPr lang="en-US" sz="1050" dirty="0">
                <a:solidFill>
                  <a:schemeClr val="tx2"/>
                </a:solidFill>
              </a:rPr>
              <a:t>Children (&lt;5 </a:t>
            </a:r>
            <a:r>
              <a:rPr lang="en-US" sz="1050" dirty="0" err="1">
                <a:solidFill>
                  <a:schemeClr val="tx2"/>
                </a:solidFill>
              </a:rPr>
              <a:t>yrs</a:t>
            </a:r>
            <a:r>
              <a:rPr lang="en-US" sz="1050" dirty="0">
                <a:solidFill>
                  <a:schemeClr val="tx2"/>
                </a:solidFill>
              </a:rPr>
              <a:t>) </a:t>
            </a:r>
          </a:p>
          <a:p>
            <a:pPr algn="just"/>
            <a:r>
              <a:rPr lang="en-US" sz="1050" dirty="0">
                <a:solidFill>
                  <a:schemeClr val="tx2"/>
                </a:solidFill>
              </a:rPr>
              <a:t>underweight rate</a:t>
            </a:r>
          </a:p>
        </p:txBody>
      </p:sp>
      <p:sp>
        <p:nvSpPr>
          <p:cNvPr id="16" name="Rectangle 15">
            <a:extLst>
              <a:ext uri="{FF2B5EF4-FFF2-40B4-BE49-F238E27FC236}">
                <a16:creationId xmlns:a16="http://schemas.microsoft.com/office/drawing/2014/main" id="{310A2B5B-3605-4116-8A0B-54D4C928EE00}"/>
              </a:ext>
            </a:extLst>
          </p:cNvPr>
          <p:cNvSpPr/>
          <p:nvPr/>
        </p:nvSpPr>
        <p:spPr>
          <a:xfrm>
            <a:off x="409669" y="2057400"/>
            <a:ext cx="1297150" cy="523220"/>
          </a:xfrm>
          <a:prstGeom prst="rect">
            <a:avLst/>
          </a:prstGeom>
        </p:spPr>
        <p:txBody>
          <a:bodyPr wrap="none">
            <a:spAutoFit/>
          </a:bodyPr>
          <a:lstStyle/>
          <a:p>
            <a:pPr algn="just"/>
            <a:r>
              <a:rPr lang="en-US" sz="1400" dirty="0">
                <a:solidFill>
                  <a:schemeClr val="tx2"/>
                </a:solidFill>
              </a:rPr>
              <a:t>Mid-Tier GDP</a:t>
            </a:r>
          </a:p>
          <a:p>
            <a:pPr algn="just"/>
            <a:r>
              <a:rPr lang="en-US" sz="1400" dirty="0">
                <a:solidFill>
                  <a:schemeClr val="tx2"/>
                </a:solidFill>
              </a:rPr>
              <a:t>Countries </a:t>
            </a:r>
          </a:p>
        </p:txBody>
      </p:sp>
      <p:sp>
        <p:nvSpPr>
          <p:cNvPr id="19" name="Rectangle 18">
            <a:extLst>
              <a:ext uri="{FF2B5EF4-FFF2-40B4-BE49-F238E27FC236}">
                <a16:creationId xmlns:a16="http://schemas.microsoft.com/office/drawing/2014/main" id="{B99F69D9-C069-45DB-863E-05FF8FB59BB3}"/>
              </a:ext>
            </a:extLst>
          </p:cNvPr>
          <p:cNvSpPr/>
          <p:nvPr/>
        </p:nvSpPr>
        <p:spPr>
          <a:xfrm>
            <a:off x="403725" y="3374982"/>
            <a:ext cx="1322798" cy="523220"/>
          </a:xfrm>
          <a:prstGeom prst="rect">
            <a:avLst/>
          </a:prstGeom>
        </p:spPr>
        <p:txBody>
          <a:bodyPr wrap="none">
            <a:spAutoFit/>
          </a:bodyPr>
          <a:lstStyle/>
          <a:p>
            <a:pPr algn="just"/>
            <a:r>
              <a:rPr lang="en-US" sz="1400" dirty="0">
                <a:solidFill>
                  <a:schemeClr val="tx2"/>
                </a:solidFill>
              </a:rPr>
              <a:t>Low-Tier GDP</a:t>
            </a:r>
          </a:p>
          <a:p>
            <a:pPr algn="just"/>
            <a:r>
              <a:rPr lang="en-US" sz="1400" dirty="0">
                <a:solidFill>
                  <a:schemeClr val="tx2"/>
                </a:solidFill>
              </a:rPr>
              <a:t>Countries </a:t>
            </a:r>
          </a:p>
        </p:txBody>
      </p:sp>
      <p:sp>
        <p:nvSpPr>
          <p:cNvPr id="20" name="Rectangle 19">
            <a:extLst>
              <a:ext uri="{FF2B5EF4-FFF2-40B4-BE49-F238E27FC236}">
                <a16:creationId xmlns:a16="http://schemas.microsoft.com/office/drawing/2014/main" id="{237CF70C-C546-455F-B96C-293F7866384E}"/>
              </a:ext>
            </a:extLst>
          </p:cNvPr>
          <p:cNvSpPr/>
          <p:nvPr/>
        </p:nvSpPr>
        <p:spPr>
          <a:xfrm>
            <a:off x="384488" y="4845301"/>
            <a:ext cx="1361270" cy="523220"/>
          </a:xfrm>
          <a:prstGeom prst="rect">
            <a:avLst/>
          </a:prstGeom>
        </p:spPr>
        <p:txBody>
          <a:bodyPr wrap="none">
            <a:spAutoFit/>
          </a:bodyPr>
          <a:lstStyle/>
          <a:p>
            <a:pPr algn="just"/>
            <a:r>
              <a:rPr lang="en-US" sz="1400" dirty="0">
                <a:solidFill>
                  <a:schemeClr val="tx2"/>
                </a:solidFill>
              </a:rPr>
              <a:t>High-Tier GDP</a:t>
            </a:r>
          </a:p>
          <a:p>
            <a:pPr algn="just"/>
            <a:r>
              <a:rPr lang="en-US" sz="1400" dirty="0">
                <a:solidFill>
                  <a:schemeClr val="tx2"/>
                </a:solidFill>
              </a:rPr>
              <a:t>Countries </a:t>
            </a:r>
          </a:p>
        </p:txBody>
      </p:sp>
      <p:sp>
        <p:nvSpPr>
          <p:cNvPr id="21" name="Rectangle 20">
            <a:extLst>
              <a:ext uri="{FF2B5EF4-FFF2-40B4-BE49-F238E27FC236}">
                <a16:creationId xmlns:a16="http://schemas.microsoft.com/office/drawing/2014/main" id="{EEA29486-AD27-410C-AB77-F11DE5E7277B}"/>
              </a:ext>
            </a:extLst>
          </p:cNvPr>
          <p:cNvSpPr/>
          <p:nvPr/>
        </p:nvSpPr>
        <p:spPr>
          <a:xfrm>
            <a:off x="10258425" y="4826716"/>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2" name="Rectangle 21">
            <a:extLst>
              <a:ext uri="{FF2B5EF4-FFF2-40B4-BE49-F238E27FC236}">
                <a16:creationId xmlns:a16="http://schemas.microsoft.com/office/drawing/2014/main" id="{7D50EFEE-88A8-4AD6-9ED1-20817439A883}"/>
              </a:ext>
            </a:extLst>
          </p:cNvPr>
          <p:cNvSpPr/>
          <p:nvPr/>
        </p:nvSpPr>
        <p:spPr>
          <a:xfrm>
            <a:off x="5561012" y="3353794"/>
            <a:ext cx="1066800" cy="381000"/>
          </a:xfrm>
          <a:prstGeom prst="rect">
            <a:avLst/>
          </a:prstGeom>
          <a:solidFill>
            <a:schemeClr val="lt1">
              <a:alpha val="0"/>
            </a:schemeClr>
          </a:solidFill>
          <a:ln w="38100">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
        <p:nvSpPr>
          <p:cNvPr id="23" name="Rectangle 22">
            <a:extLst>
              <a:ext uri="{FF2B5EF4-FFF2-40B4-BE49-F238E27FC236}">
                <a16:creationId xmlns:a16="http://schemas.microsoft.com/office/drawing/2014/main" id="{2696747B-DC21-408A-BBE1-9A72CE232A9C}"/>
              </a:ext>
            </a:extLst>
          </p:cNvPr>
          <p:cNvSpPr/>
          <p:nvPr/>
        </p:nvSpPr>
        <p:spPr>
          <a:xfrm>
            <a:off x="10268896" y="3363405"/>
            <a:ext cx="1066800" cy="381000"/>
          </a:xfrm>
          <a:prstGeom prst="rect">
            <a:avLst/>
          </a:prstGeom>
          <a:solidFill>
            <a:schemeClr val="lt1">
              <a:alpha val="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a:p>
        </p:txBody>
      </p:sp>
    </p:spTree>
    <p:extLst>
      <p:ext uri="{BB962C8B-B14F-4D97-AF65-F5344CB8AC3E}">
        <p14:creationId xmlns:p14="http://schemas.microsoft.com/office/powerpoint/2010/main" val="196512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93"/>
            <a:ext cx="4570809" cy="68562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4" name="Text Placeholder 3"/>
          <p:cNvSpPr txBox="1">
            <a:spLocks/>
          </p:cNvSpPr>
          <p:nvPr/>
        </p:nvSpPr>
        <p:spPr>
          <a:xfrm>
            <a:off x="314244" y="608056"/>
            <a:ext cx="3942322" cy="9026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5865">
                <a:solidFill>
                  <a:schemeClr val="bg1"/>
                </a:solidFill>
                <a:latin typeface="+mj-lt"/>
              </a:rPr>
              <a:t>AGENDA</a:t>
            </a:r>
            <a:endParaRPr lang="en-US" sz="5865" dirty="0">
              <a:solidFill>
                <a:schemeClr val="bg1"/>
              </a:solidFill>
              <a:latin typeface="+mj-lt"/>
            </a:endParaRPr>
          </a:p>
        </p:txBody>
      </p:sp>
      <p:sp>
        <p:nvSpPr>
          <p:cNvPr id="77" name="Rectangle 76"/>
          <p:cNvSpPr/>
          <p:nvPr/>
        </p:nvSpPr>
        <p:spPr>
          <a:xfrm>
            <a:off x="4874913" y="2450082"/>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Introduction</a:t>
            </a:r>
            <a:endParaRPr lang="en-US" sz="1999" dirty="0">
              <a:solidFill>
                <a:schemeClr val="tx1">
                  <a:lumMod val="75000"/>
                </a:schemeClr>
              </a:solidFill>
              <a:latin typeface="+mj-lt"/>
            </a:endParaRPr>
          </a:p>
        </p:txBody>
      </p:sp>
      <p:sp>
        <p:nvSpPr>
          <p:cNvPr id="78" name="TextBox 77"/>
          <p:cNvSpPr txBox="1"/>
          <p:nvPr/>
        </p:nvSpPr>
        <p:spPr>
          <a:xfrm>
            <a:off x="2842766" y="2485715"/>
            <a:ext cx="1343967" cy="400006"/>
          </a:xfrm>
          <a:prstGeom prst="rect">
            <a:avLst/>
          </a:prstGeom>
          <a:noFill/>
        </p:spPr>
        <p:txBody>
          <a:bodyPr wrap="square" rtlCol="0" anchor="ctr">
            <a:spAutoFit/>
          </a:bodyPr>
          <a:lstStyle/>
          <a:p>
            <a:pPr algn="r" fontAlgn="base"/>
            <a:r>
              <a:rPr lang="en-US" sz="1999" b="1" dirty="0">
                <a:solidFill>
                  <a:schemeClr val="bg1"/>
                </a:solidFill>
                <a:latin typeface="+mj-lt"/>
                <a:ea typeface="Open Sans" panose="020B0606030504020204" pitchFamily="34" charset="0"/>
                <a:cs typeface="Open Sans" panose="020B0606030504020204" pitchFamily="34" charset="0"/>
              </a:rPr>
              <a:t>01</a:t>
            </a:r>
          </a:p>
        </p:txBody>
      </p:sp>
      <p:sp>
        <p:nvSpPr>
          <p:cNvPr id="79" name="TextBox 78"/>
          <p:cNvSpPr txBox="1"/>
          <p:nvPr/>
        </p:nvSpPr>
        <p:spPr>
          <a:xfrm>
            <a:off x="2842766" y="2959318"/>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02</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0" name="TextBox 79"/>
          <p:cNvSpPr txBox="1"/>
          <p:nvPr/>
        </p:nvSpPr>
        <p:spPr>
          <a:xfrm>
            <a:off x="2842766" y="3432922"/>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03</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1" name="TextBox 80"/>
          <p:cNvSpPr txBox="1"/>
          <p:nvPr/>
        </p:nvSpPr>
        <p:spPr>
          <a:xfrm>
            <a:off x="2842766" y="3906526"/>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04</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2" name="TextBox 81"/>
          <p:cNvSpPr txBox="1"/>
          <p:nvPr/>
        </p:nvSpPr>
        <p:spPr>
          <a:xfrm>
            <a:off x="2842766" y="4380129"/>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05</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6" name="Rectangle 85"/>
          <p:cNvSpPr/>
          <p:nvPr/>
        </p:nvSpPr>
        <p:spPr>
          <a:xfrm>
            <a:off x="4874913" y="2921354"/>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Web Scraping </a:t>
            </a:r>
          </a:p>
        </p:txBody>
      </p:sp>
      <p:sp>
        <p:nvSpPr>
          <p:cNvPr id="87" name="Rectangle 86"/>
          <p:cNvSpPr/>
          <p:nvPr/>
        </p:nvSpPr>
        <p:spPr>
          <a:xfrm>
            <a:off x="4874913" y="3392626"/>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1: People and Health </a:t>
            </a:r>
          </a:p>
        </p:txBody>
      </p:sp>
      <p:sp>
        <p:nvSpPr>
          <p:cNvPr id="88" name="Rectangle 87"/>
          <p:cNvSpPr/>
          <p:nvPr/>
        </p:nvSpPr>
        <p:spPr>
          <a:xfrm>
            <a:off x="4874913" y="386662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2: Education, Communication and Economy </a:t>
            </a:r>
          </a:p>
        </p:txBody>
      </p:sp>
      <p:sp>
        <p:nvSpPr>
          <p:cNvPr id="89" name="Rectangle 88"/>
          <p:cNvSpPr/>
          <p:nvPr/>
        </p:nvSpPr>
        <p:spPr>
          <a:xfrm>
            <a:off x="4874913" y="434333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b="1" dirty="0">
                <a:solidFill>
                  <a:schemeClr val="tx1">
                    <a:lumMod val="75000"/>
                  </a:schemeClr>
                </a:solidFill>
                <a:latin typeface="+mj-lt"/>
                <a:ea typeface="Open Sans" panose="020B0606030504020204" pitchFamily="34" charset="0"/>
                <a:cs typeface="Open Sans" panose="020B0606030504020204" pitchFamily="34" charset="0"/>
              </a:rPr>
              <a:t>Conclusion and Wrap Up</a:t>
            </a:r>
          </a:p>
        </p:txBody>
      </p:sp>
    </p:spTree>
    <p:extLst>
      <p:ext uri="{BB962C8B-B14F-4D97-AF65-F5344CB8AC3E}">
        <p14:creationId xmlns:p14="http://schemas.microsoft.com/office/powerpoint/2010/main" val="679368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C1CA-B933-4E43-95D5-F8CF50D5F288}"/>
              </a:ext>
            </a:extLst>
          </p:cNvPr>
          <p:cNvSpPr>
            <a:spLocks noGrp="1"/>
          </p:cNvSpPr>
          <p:nvPr>
            <p:ph type="title"/>
          </p:nvPr>
        </p:nvSpPr>
        <p:spPr>
          <a:xfrm>
            <a:off x="912812" y="2438400"/>
            <a:ext cx="9753600" cy="1325562"/>
          </a:xfrm>
        </p:spPr>
        <p:txBody>
          <a:bodyPr/>
          <a:lstStyle/>
          <a:p>
            <a:pPr algn="ctr"/>
            <a:r>
              <a:rPr lang="en-US" dirty="0"/>
              <a:t>Thank you!</a:t>
            </a:r>
          </a:p>
        </p:txBody>
      </p:sp>
    </p:spTree>
    <p:extLst>
      <p:ext uri="{BB962C8B-B14F-4D97-AF65-F5344CB8AC3E}">
        <p14:creationId xmlns:p14="http://schemas.microsoft.com/office/powerpoint/2010/main" val="174817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8E168-94D5-4F69-8239-CFEBBAEE356C}"/>
              </a:ext>
            </a:extLst>
          </p:cNvPr>
          <p:cNvSpPr>
            <a:spLocks noGrp="1"/>
          </p:cNvSpPr>
          <p:nvPr>
            <p:ph type="title"/>
          </p:nvPr>
        </p:nvSpPr>
        <p:spPr>
          <a:xfrm>
            <a:off x="608012" y="-381000"/>
            <a:ext cx="9753600" cy="1325562"/>
          </a:xfrm>
        </p:spPr>
        <p:txBody>
          <a:bodyPr/>
          <a:lstStyle/>
          <a:p>
            <a:r>
              <a:rPr lang="en-US" dirty="0"/>
              <a:t>Introduction </a:t>
            </a:r>
          </a:p>
        </p:txBody>
      </p:sp>
      <p:pic>
        <p:nvPicPr>
          <p:cNvPr id="4" name="Content Placeholder 3">
            <a:extLst>
              <a:ext uri="{FF2B5EF4-FFF2-40B4-BE49-F238E27FC236}">
                <a16:creationId xmlns:a16="http://schemas.microsoft.com/office/drawing/2014/main" id="{4845E93F-58B9-4E26-8734-964E2A17009E}"/>
              </a:ext>
            </a:extLst>
          </p:cNvPr>
          <p:cNvPicPr>
            <a:picLocks noGrp="1" noChangeAspect="1"/>
          </p:cNvPicPr>
          <p:nvPr>
            <p:ph idx="1"/>
          </p:nvPr>
        </p:nvPicPr>
        <p:blipFill>
          <a:blip r:embed="rId2"/>
          <a:stretch>
            <a:fillRect/>
          </a:stretch>
        </p:blipFill>
        <p:spPr>
          <a:xfrm>
            <a:off x="5025291" y="405856"/>
            <a:ext cx="6781800" cy="5867400"/>
          </a:xfrm>
          <a:prstGeom prst="rect">
            <a:avLst/>
          </a:prstGeom>
        </p:spPr>
      </p:pic>
      <p:sp>
        <p:nvSpPr>
          <p:cNvPr id="5" name="Rectangle 4">
            <a:extLst>
              <a:ext uri="{FF2B5EF4-FFF2-40B4-BE49-F238E27FC236}">
                <a16:creationId xmlns:a16="http://schemas.microsoft.com/office/drawing/2014/main" id="{510FE9D6-5939-4835-A6C4-AF1AEF2A3E73}"/>
              </a:ext>
            </a:extLst>
          </p:cNvPr>
          <p:cNvSpPr/>
          <p:nvPr/>
        </p:nvSpPr>
        <p:spPr>
          <a:xfrm>
            <a:off x="227673" y="2917927"/>
            <a:ext cx="2450992" cy="369332"/>
          </a:xfrm>
          <a:prstGeom prst="rect">
            <a:avLst/>
          </a:prstGeom>
        </p:spPr>
        <p:txBody>
          <a:bodyPr wrap="none">
            <a:spAutoFit/>
          </a:bodyPr>
          <a:lstStyle/>
          <a:p>
            <a:pPr marL="45720" indent="0">
              <a:buNone/>
            </a:pPr>
            <a:r>
              <a:rPr lang="fr-FR" b="1" dirty="0">
                <a:solidFill>
                  <a:schemeClr val="accent3">
                    <a:lumMod val="75000"/>
                  </a:schemeClr>
                </a:solidFill>
                <a:effectLst>
                  <a:outerShdw blurRad="38100" dist="38100" dir="2700000" algn="tl">
                    <a:srgbClr val="000000">
                      <a:alpha val="43137"/>
                    </a:srgbClr>
                  </a:outerShdw>
                </a:effectLst>
              </a:rPr>
              <a:t>People and Society  </a:t>
            </a:r>
          </a:p>
        </p:txBody>
      </p:sp>
      <p:sp>
        <p:nvSpPr>
          <p:cNvPr id="6" name="Rectangle 5">
            <a:extLst>
              <a:ext uri="{FF2B5EF4-FFF2-40B4-BE49-F238E27FC236}">
                <a16:creationId xmlns:a16="http://schemas.microsoft.com/office/drawing/2014/main" id="{30BE9592-D18D-4EB8-8ADD-59298EEDA2F4}"/>
              </a:ext>
            </a:extLst>
          </p:cNvPr>
          <p:cNvSpPr/>
          <p:nvPr/>
        </p:nvSpPr>
        <p:spPr>
          <a:xfrm>
            <a:off x="19948" y="2195833"/>
            <a:ext cx="2532745" cy="369332"/>
          </a:xfrm>
          <a:prstGeom prst="rect">
            <a:avLst/>
          </a:prstGeom>
        </p:spPr>
        <p:txBody>
          <a:bodyPr wrap="none">
            <a:spAutoFit/>
          </a:bodyPr>
          <a:lstStyle/>
          <a:p>
            <a:pPr marL="45720" indent="0">
              <a:buNone/>
            </a:pPr>
            <a:r>
              <a:rPr lang="fr-FR" dirty="0">
                <a:solidFill>
                  <a:srgbClr val="C00000"/>
                </a:solidFill>
              </a:rPr>
              <a:t>Military and Security </a:t>
            </a:r>
          </a:p>
        </p:txBody>
      </p:sp>
      <p:sp>
        <p:nvSpPr>
          <p:cNvPr id="7" name="Rectangle 6">
            <a:extLst>
              <a:ext uri="{FF2B5EF4-FFF2-40B4-BE49-F238E27FC236}">
                <a16:creationId xmlns:a16="http://schemas.microsoft.com/office/drawing/2014/main" id="{C2C4C32E-874E-420E-95D2-3B81957B6BDA}"/>
              </a:ext>
            </a:extLst>
          </p:cNvPr>
          <p:cNvSpPr/>
          <p:nvPr/>
        </p:nvSpPr>
        <p:spPr>
          <a:xfrm>
            <a:off x="2552693" y="1894715"/>
            <a:ext cx="1878719" cy="369332"/>
          </a:xfrm>
          <a:prstGeom prst="rect">
            <a:avLst/>
          </a:prstGeom>
        </p:spPr>
        <p:txBody>
          <a:bodyPr wrap="none">
            <a:spAutoFit/>
          </a:bodyPr>
          <a:lstStyle/>
          <a:p>
            <a:pPr marL="45720" indent="0">
              <a:buNone/>
            </a:pPr>
            <a:r>
              <a:rPr lang="fr-FR" dirty="0">
                <a:solidFill>
                  <a:schemeClr val="accent4">
                    <a:lumMod val="75000"/>
                  </a:schemeClr>
                </a:solidFill>
              </a:rPr>
              <a:t>Transportation </a:t>
            </a:r>
          </a:p>
        </p:txBody>
      </p:sp>
      <p:sp>
        <p:nvSpPr>
          <p:cNvPr id="8" name="Rectangle 7">
            <a:extLst>
              <a:ext uri="{FF2B5EF4-FFF2-40B4-BE49-F238E27FC236}">
                <a16:creationId xmlns:a16="http://schemas.microsoft.com/office/drawing/2014/main" id="{409312E8-F898-4ED8-99BC-BB050D1718C8}"/>
              </a:ext>
            </a:extLst>
          </p:cNvPr>
          <p:cNvSpPr/>
          <p:nvPr/>
        </p:nvSpPr>
        <p:spPr>
          <a:xfrm>
            <a:off x="2925254" y="2782285"/>
            <a:ext cx="1057982" cy="369332"/>
          </a:xfrm>
          <a:prstGeom prst="rect">
            <a:avLst/>
          </a:prstGeom>
        </p:spPr>
        <p:txBody>
          <a:bodyPr wrap="none">
            <a:spAutoFit/>
          </a:bodyPr>
          <a:lstStyle/>
          <a:p>
            <a:pPr marL="45720" indent="0">
              <a:buNone/>
            </a:pPr>
            <a:r>
              <a:rPr lang="fr-FR" dirty="0">
                <a:solidFill>
                  <a:schemeClr val="accent4">
                    <a:lumMod val="60000"/>
                    <a:lumOff val="40000"/>
                  </a:schemeClr>
                </a:solidFill>
              </a:rPr>
              <a:t>Energy </a:t>
            </a:r>
          </a:p>
        </p:txBody>
      </p:sp>
      <p:sp>
        <p:nvSpPr>
          <p:cNvPr id="9" name="Rectangle 8">
            <a:extLst>
              <a:ext uri="{FF2B5EF4-FFF2-40B4-BE49-F238E27FC236}">
                <a16:creationId xmlns:a16="http://schemas.microsoft.com/office/drawing/2014/main" id="{ADBEA56F-75D2-458F-84DA-D14E246339C7}"/>
              </a:ext>
            </a:extLst>
          </p:cNvPr>
          <p:cNvSpPr/>
          <p:nvPr/>
        </p:nvSpPr>
        <p:spPr>
          <a:xfrm>
            <a:off x="827998" y="4010342"/>
            <a:ext cx="1349728" cy="369332"/>
          </a:xfrm>
          <a:prstGeom prst="rect">
            <a:avLst/>
          </a:prstGeom>
        </p:spPr>
        <p:txBody>
          <a:bodyPr wrap="none">
            <a:spAutoFit/>
          </a:bodyPr>
          <a:lstStyle/>
          <a:p>
            <a:pPr marL="45720" indent="0">
              <a:buNone/>
            </a:pPr>
            <a:r>
              <a:rPr lang="fr-FR" b="1" dirty="0">
                <a:solidFill>
                  <a:schemeClr val="accent5">
                    <a:lumMod val="75000"/>
                  </a:schemeClr>
                </a:solidFill>
                <a:effectLst>
                  <a:outerShdw blurRad="38100" dist="38100" dir="2700000" algn="tl">
                    <a:srgbClr val="000000">
                      <a:alpha val="43137"/>
                    </a:srgbClr>
                  </a:outerShdw>
                </a:effectLst>
              </a:rPr>
              <a:t>Economy </a:t>
            </a:r>
          </a:p>
        </p:txBody>
      </p:sp>
      <p:sp>
        <p:nvSpPr>
          <p:cNvPr id="10" name="Rectangle 9">
            <a:extLst>
              <a:ext uri="{FF2B5EF4-FFF2-40B4-BE49-F238E27FC236}">
                <a16:creationId xmlns:a16="http://schemas.microsoft.com/office/drawing/2014/main" id="{4E32292F-796E-4A14-BCEB-047788AF01FA}"/>
              </a:ext>
            </a:extLst>
          </p:cNvPr>
          <p:cNvSpPr/>
          <p:nvPr/>
        </p:nvSpPr>
        <p:spPr>
          <a:xfrm>
            <a:off x="2144187" y="1183862"/>
            <a:ext cx="1601400" cy="369332"/>
          </a:xfrm>
          <a:prstGeom prst="rect">
            <a:avLst/>
          </a:prstGeom>
        </p:spPr>
        <p:txBody>
          <a:bodyPr wrap="none">
            <a:spAutoFit/>
          </a:bodyPr>
          <a:lstStyle/>
          <a:p>
            <a:pPr marL="45720" indent="0">
              <a:buNone/>
            </a:pPr>
            <a:r>
              <a:rPr lang="fr-FR" dirty="0">
                <a:solidFill>
                  <a:srgbClr val="00B0F0"/>
                </a:solidFill>
              </a:rPr>
              <a:t>Geography </a:t>
            </a:r>
          </a:p>
        </p:txBody>
      </p:sp>
      <p:sp>
        <p:nvSpPr>
          <p:cNvPr id="11" name="Rectangle 10">
            <a:extLst>
              <a:ext uri="{FF2B5EF4-FFF2-40B4-BE49-F238E27FC236}">
                <a16:creationId xmlns:a16="http://schemas.microsoft.com/office/drawing/2014/main" id="{EA328B8E-5431-465E-A5B9-39ED1A625B61}"/>
              </a:ext>
            </a:extLst>
          </p:cNvPr>
          <p:cNvSpPr/>
          <p:nvPr/>
        </p:nvSpPr>
        <p:spPr>
          <a:xfrm>
            <a:off x="2252128" y="5532402"/>
            <a:ext cx="756617" cy="369332"/>
          </a:xfrm>
          <a:prstGeom prst="rect">
            <a:avLst/>
          </a:prstGeom>
        </p:spPr>
        <p:txBody>
          <a:bodyPr wrap="none">
            <a:spAutoFit/>
          </a:bodyPr>
          <a:lstStyle/>
          <a:p>
            <a:pPr marL="45720" indent="0">
              <a:buNone/>
            </a:pPr>
            <a:r>
              <a:rPr lang="fr-FR" b="1" dirty="0"/>
              <a:t>…… </a:t>
            </a:r>
          </a:p>
        </p:txBody>
      </p:sp>
      <p:sp>
        <p:nvSpPr>
          <p:cNvPr id="12" name="Rectangle 11">
            <a:extLst>
              <a:ext uri="{FF2B5EF4-FFF2-40B4-BE49-F238E27FC236}">
                <a16:creationId xmlns:a16="http://schemas.microsoft.com/office/drawing/2014/main" id="{FBE39CBD-4608-42D3-BFDC-8F993EFB4BCF}"/>
              </a:ext>
            </a:extLst>
          </p:cNvPr>
          <p:cNvSpPr/>
          <p:nvPr/>
        </p:nvSpPr>
        <p:spPr>
          <a:xfrm>
            <a:off x="2212869" y="3531331"/>
            <a:ext cx="2117567" cy="369332"/>
          </a:xfrm>
          <a:prstGeom prst="rect">
            <a:avLst/>
          </a:prstGeom>
        </p:spPr>
        <p:txBody>
          <a:bodyPr wrap="none">
            <a:spAutoFit/>
          </a:bodyPr>
          <a:lstStyle/>
          <a:p>
            <a:pPr marL="45720" indent="0">
              <a:buNone/>
            </a:pPr>
            <a:r>
              <a:rPr lang="fr-FR" b="1" dirty="0">
                <a:solidFill>
                  <a:schemeClr val="accent2">
                    <a:lumMod val="75000"/>
                  </a:schemeClr>
                </a:solidFill>
                <a:effectLst>
                  <a:outerShdw blurRad="38100" dist="38100" dir="2700000" algn="tl">
                    <a:srgbClr val="000000">
                      <a:alpha val="43137"/>
                    </a:srgbClr>
                  </a:outerShdw>
                </a:effectLst>
              </a:rPr>
              <a:t>Communication </a:t>
            </a:r>
          </a:p>
        </p:txBody>
      </p:sp>
      <p:sp>
        <p:nvSpPr>
          <p:cNvPr id="13" name="Rectangle 12">
            <a:extLst>
              <a:ext uri="{FF2B5EF4-FFF2-40B4-BE49-F238E27FC236}">
                <a16:creationId xmlns:a16="http://schemas.microsoft.com/office/drawing/2014/main" id="{33417E48-1F6F-4958-87B8-1F889715F8B5}"/>
              </a:ext>
            </a:extLst>
          </p:cNvPr>
          <p:cNvSpPr/>
          <p:nvPr/>
        </p:nvSpPr>
        <p:spPr>
          <a:xfrm>
            <a:off x="2630437" y="4369877"/>
            <a:ext cx="1723229" cy="369332"/>
          </a:xfrm>
          <a:prstGeom prst="rect">
            <a:avLst/>
          </a:prstGeom>
        </p:spPr>
        <p:txBody>
          <a:bodyPr wrap="none">
            <a:spAutoFit/>
          </a:bodyPr>
          <a:lstStyle/>
          <a:p>
            <a:pPr marL="45720" indent="0">
              <a:buNone/>
            </a:pPr>
            <a:r>
              <a:rPr lang="fr-FR" dirty="0">
                <a:solidFill>
                  <a:srgbClr val="00B050"/>
                </a:solidFill>
              </a:rPr>
              <a:t>Government</a:t>
            </a:r>
            <a:r>
              <a:rPr lang="fr-FR" dirty="0">
                <a:solidFill>
                  <a:schemeClr val="accent2">
                    <a:lumMod val="75000"/>
                  </a:schemeClr>
                </a:solidFill>
              </a:rPr>
              <a:t> </a:t>
            </a:r>
          </a:p>
        </p:txBody>
      </p:sp>
      <p:sp>
        <p:nvSpPr>
          <p:cNvPr id="17" name="Rectangle 16">
            <a:extLst>
              <a:ext uri="{FF2B5EF4-FFF2-40B4-BE49-F238E27FC236}">
                <a16:creationId xmlns:a16="http://schemas.microsoft.com/office/drawing/2014/main" id="{AC1BAF10-0E32-486C-AD9C-56648BED06C7}"/>
              </a:ext>
            </a:extLst>
          </p:cNvPr>
          <p:cNvSpPr/>
          <p:nvPr/>
        </p:nvSpPr>
        <p:spPr>
          <a:xfrm>
            <a:off x="782312" y="4983281"/>
            <a:ext cx="1441100" cy="369332"/>
          </a:xfrm>
          <a:prstGeom prst="rect">
            <a:avLst/>
          </a:prstGeom>
        </p:spPr>
        <p:txBody>
          <a:bodyPr wrap="none">
            <a:spAutoFit/>
          </a:bodyPr>
          <a:lstStyle/>
          <a:p>
            <a:pPr marL="45720" indent="0">
              <a:buNone/>
            </a:pPr>
            <a:r>
              <a:rPr lang="fr-FR" b="1" dirty="0">
                <a:solidFill>
                  <a:srgbClr val="7030A0"/>
                </a:solidFill>
                <a:effectLst>
                  <a:outerShdw blurRad="38100" dist="38100" dir="2700000" algn="tl">
                    <a:srgbClr val="000000">
                      <a:alpha val="43137"/>
                    </a:srgbClr>
                  </a:outerShdw>
                </a:effectLst>
              </a:rPr>
              <a:t>Education </a:t>
            </a:r>
          </a:p>
        </p:txBody>
      </p:sp>
    </p:spTree>
    <p:extLst>
      <p:ext uri="{BB962C8B-B14F-4D97-AF65-F5344CB8AC3E}">
        <p14:creationId xmlns:p14="http://schemas.microsoft.com/office/powerpoint/2010/main" val="1396508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93"/>
            <a:ext cx="4570809" cy="68562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4" name="Text Placeholder 3"/>
          <p:cNvSpPr txBox="1">
            <a:spLocks/>
          </p:cNvSpPr>
          <p:nvPr/>
        </p:nvSpPr>
        <p:spPr>
          <a:xfrm>
            <a:off x="314244" y="608056"/>
            <a:ext cx="3942322" cy="9026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5865">
                <a:solidFill>
                  <a:schemeClr val="bg1"/>
                </a:solidFill>
                <a:latin typeface="+mj-lt"/>
              </a:rPr>
              <a:t>AGENDA</a:t>
            </a:r>
            <a:endParaRPr lang="en-US" sz="5865" dirty="0">
              <a:solidFill>
                <a:schemeClr val="bg1"/>
              </a:solidFill>
              <a:latin typeface="+mj-lt"/>
            </a:endParaRPr>
          </a:p>
        </p:txBody>
      </p:sp>
      <p:sp>
        <p:nvSpPr>
          <p:cNvPr id="77" name="Rectangle 76"/>
          <p:cNvSpPr/>
          <p:nvPr/>
        </p:nvSpPr>
        <p:spPr>
          <a:xfrm>
            <a:off x="4874913" y="2450082"/>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Introduction</a:t>
            </a:r>
            <a:endParaRPr lang="en-US" sz="1999" dirty="0">
              <a:solidFill>
                <a:schemeClr val="tx1">
                  <a:lumMod val="75000"/>
                </a:schemeClr>
              </a:solidFill>
              <a:latin typeface="+mj-lt"/>
            </a:endParaRPr>
          </a:p>
        </p:txBody>
      </p:sp>
      <p:sp>
        <p:nvSpPr>
          <p:cNvPr id="78" name="TextBox 77"/>
          <p:cNvSpPr txBox="1"/>
          <p:nvPr/>
        </p:nvSpPr>
        <p:spPr>
          <a:xfrm>
            <a:off x="2842766" y="2485715"/>
            <a:ext cx="1343967" cy="400006"/>
          </a:xfrm>
          <a:prstGeom prst="rect">
            <a:avLst/>
          </a:prstGeom>
          <a:noFill/>
        </p:spPr>
        <p:txBody>
          <a:bodyPr wrap="square" rtlCol="0" anchor="ctr">
            <a:spAutoFit/>
          </a:bodyPr>
          <a:lstStyle/>
          <a:p>
            <a:pPr algn="r" fontAlgn="base"/>
            <a:r>
              <a:rPr lang="en-US" sz="1999" b="1" dirty="0">
                <a:solidFill>
                  <a:schemeClr val="bg1"/>
                </a:solidFill>
                <a:latin typeface="+mj-lt"/>
                <a:ea typeface="Open Sans" panose="020B0606030504020204" pitchFamily="34" charset="0"/>
                <a:cs typeface="Open Sans" panose="020B0606030504020204" pitchFamily="34" charset="0"/>
              </a:rPr>
              <a:t>01</a:t>
            </a:r>
          </a:p>
        </p:txBody>
      </p:sp>
      <p:sp>
        <p:nvSpPr>
          <p:cNvPr id="79" name="TextBox 78"/>
          <p:cNvSpPr txBox="1"/>
          <p:nvPr/>
        </p:nvSpPr>
        <p:spPr>
          <a:xfrm>
            <a:off x="2842766" y="2959318"/>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02</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0" name="TextBox 79"/>
          <p:cNvSpPr txBox="1"/>
          <p:nvPr/>
        </p:nvSpPr>
        <p:spPr>
          <a:xfrm>
            <a:off x="2842766" y="3432922"/>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03</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1" name="TextBox 80"/>
          <p:cNvSpPr txBox="1"/>
          <p:nvPr/>
        </p:nvSpPr>
        <p:spPr>
          <a:xfrm>
            <a:off x="2842766" y="3906526"/>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04</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2" name="TextBox 81"/>
          <p:cNvSpPr txBox="1"/>
          <p:nvPr/>
        </p:nvSpPr>
        <p:spPr>
          <a:xfrm>
            <a:off x="2842766" y="4380129"/>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05</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6" name="Rectangle 85"/>
          <p:cNvSpPr/>
          <p:nvPr/>
        </p:nvSpPr>
        <p:spPr>
          <a:xfrm>
            <a:off x="4874913" y="2921354"/>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b="1" dirty="0">
                <a:solidFill>
                  <a:schemeClr val="tx1">
                    <a:lumMod val="75000"/>
                  </a:schemeClr>
                </a:solidFill>
                <a:latin typeface="+mj-lt"/>
                <a:ea typeface="Open Sans" panose="020B0606030504020204" pitchFamily="34" charset="0"/>
                <a:cs typeface="Open Sans" panose="020B0606030504020204" pitchFamily="34" charset="0"/>
              </a:rPr>
              <a:t>Web Scraping </a:t>
            </a:r>
          </a:p>
        </p:txBody>
      </p:sp>
      <p:sp>
        <p:nvSpPr>
          <p:cNvPr id="87" name="Rectangle 86"/>
          <p:cNvSpPr/>
          <p:nvPr/>
        </p:nvSpPr>
        <p:spPr>
          <a:xfrm>
            <a:off x="4874913" y="3392626"/>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1: People and Health </a:t>
            </a:r>
          </a:p>
        </p:txBody>
      </p:sp>
      <p:sp>
        <p:nvSpPr>
          <p:cNvPr id="88" name="Rectangle 87"/>
          <p:cNvSpPr/>
          <p:nvPr/>
        </p:nvSpPr>
        <p:spPr>
          <a:xfrm>
            <a:off x="4874913" y="386662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2: Education, Communication and Economy </a:t>
            </a:r>
          </a:p>
        </p:txBody>
      </p:sp>
      <p:sp>
        <p:nvSpPr>
          <p:cNvPr id="89" name="Rectangle 88"/>
          <p:cNvSpPr/>
          <p:nvPr/>
        </p:nvSpPr>
        <p:spPr>
          <a:xfrm>
            <a:off x="4874913" y="434333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Conclusion and Wrap Up</a:t>
            </a:r>
          </a:p>
        </p:txBody>
      </p:sp>
    </p:spTree>
    <p:extLst>
      <p:ext uri="{BB962C8B-B14F-4D97-AF65-F5344CB8AC3E}">
        <p14:creationId xmlns:p14="http://schemas.microsoft.com/office/powerpoint/2010/main" val="3951357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608012" y="-152400"/>
            <a:ext cx="9753600" cy="1325562"/>
          </a:xfrm>
        </p:spPr>
        <p:txBody>
          <a:bodyPr>
            <a:normAutofit/>
          </a:bodyPr>
          <a:lstStyle/>
          <a:p>
            <a:r>
              <a:rPr lang="fr-FR" dirty="0"/>
              <a:t>WEB SCRAPING </a:t>
            </a:r>
          </a:p>
        </p:txBody>
      </p:sp>
      <p:pic>
        <p:nvPicPr>
          <p:cNvPr id="10" name="Picture 9">
            <a:extLst>
              <a:ext uri="{FF2B5EF4-FFF2-40B4-BE49-F238E27FC236}">
                <a16:creationId xmlns:a16="http://schemas.microsoft.com/office/drawing/2014/main" id="{C9486F9C-7759-42A4-8D11-6C7504A336C3}"/>
              </a:ext>
            </a:extLst>
          </p:cNvPr>
          <p:cNvPicPr>
            <a:picLocks noChangeAspect="1"/>
          </p:cNvPicPr>
          <p:nvPr/>
        </p:nvPicPr>
        <p:blipFill>
          <a:blip r:embed="rId3"/>
          <a:stretch>
            <a:fillRect/>
          </a:stretch>
        </p:blipFill>
        <p:spPr>
          <a:xfrm>
            <a:off x="5865812" y="0"/>
            <a:ext cx="6323013" cy="6858000"/>
          </a:xfrm>
          <a:prstGeom prst="rect">
            <a:avLst/>
          </a:prstGeom>
        </p:spPr>
      </p:pic>
      <p:pic>
        <p:nvPicPr>
          <p:cNvPr id="11" name="Picture 10">
            <a:extLst>
              <a:ext uri="{FF2B5EF4-FFF2-40B4-BE49-F238E27FC236}">
                <a16:creationId xmlns:a16="http://schemas.microsoft.com/office/drawing/2014/main" id="{7EFBA81A-A447-471E-A44A-DAD17BF50371}"/>
              </a:ext>
            </a:extLst>
          </p:cNvPr>
          <p:cNvPicPr>
            <a:picLocks noChangeAspect="1"/>
          </p:cNvPicPr>
          <p:nvPr/>
        </p:nvPicPr>
        <p:blipFill>
          <a:blip r:embed="rId4"/>
          <a:stretch>
            <a:fillRect/>
          </a:stretch>
        </p:blipFill>
        <p:spPr>
          <a:xfrm>
            <a:off x="836612" y="1199102"/>
            <a:ext cx="4703714" cy="5410200"/>
          </a:xfrm>
          <a:prstGeom prst="rect">
            <a:avLst/>
          </a:prstGeom>
        </p:spPr>
      </p:pic>
    </p:spTree>
    <p:extLst>
      <p:ext uri="{BB962C8B-B14F-4D97-AF65-F5344CB8AC3E}">
        <p14:creationId xmlns:p14="http://schemas.microsoft.com/office/powerpoint/2010/main" val="50280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xfrm>
            <a:off x="1961934" y="1797098"/>
            <a:ext cx="9753600" cy="1325562"/>
          </a:xfrm>
        </p:spPr>
        <p:txBody>
          <a:bodyPr>
            <a:normAutofit/>
          </a:bodyPr>
          <a:lstStyle/>
          <a:p>
            <a:r>
              <a:rPr lang="fr-FR" dirty="0"/>
              <a:t>+</a:t>
            </a:r>
          </a:p>
        </p:txBody>
      </p:sp>
      <p:sp>
        <p:nvSpPr>
          <p:cNvPr id="5" name="Titre 3">
            <a:extLst>
              <a:ext uri="{FF2B5EF4-FFF2-40B4-BE49-F238E27FC236}">
                <a16:creationId xmlns:a16="http://schemas.microsoft.com/office/drawing/2014/main" id="{CE796C74-D833-41B9-882B-795E4C51F97E}"/>
              </a:ext>
            </a:extLst>
          </p:cNvPr>
          <p:cNvSpPr txBox="1">
            <a:spLocks/>
          </p:cNvSpPr>
          <p:nvPr/>
        </p:nvSpPr>
        <p:spPr>
          <a:xfrm>
            <a:off x="573452" y="4386289"/>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fr-FR" sz="4000" kern="1200" cap="all" baseline="0">
                <a:solidFill>
                  <a:schemeClr val="tx1">
                    <a:lumMod val="50000"/>
                  </a:schemeClr>
                </a:solidFill>
                <a:latin typeface="+mj-lt"/>
                <a:ea typeface="+mj-ea"/>
                <a:cs typeface="+mj-cs"/>
              </a:defRPr>
            </a:lvl1pPr>
          </a:lstStyle>
          <a:p>
            <a:r>
              <a:rPr lang="en-US" dirty="0"/>
              <a:t>Data visualization </a:t>
            </a:r>
          </a:p>
        </p:txBody>
      </p:sp>
      <p:pic>
        <p:nvPicPr>
          <p:cNvPr id="1026" name="Picture 2" descr="Image result for beautiful soup python">
            <a:extLst>
              <a:ext uri="{FF2B5EF4-FFF2-40B4-BE49-F238E27FC236}">
                <a16:creationId xmlns:a16="http://schemas.microsoft.com/office/drawing/2014/main" id="{9ACE2358-A9D8-4B89-9215-64753E2CC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41" y="1793297"/>
            <a:ext cx="2971800" cy="21227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ython logo">
            <a:extLst>
              <a:ext uri="{FF2B5EF4-FFF2-40B4-BE49-F238E27FC236}">
                <a16:creationId xmlns:a16="http://schemas.microsoft.com/office/drawing/2014/main" id="{0CA31B8E-3675-4596-A7C4-BF7B6466C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812" y="1949093"/>
            <a:ext cx="1811122" cy="1811122"/>
          </a:xfrm>
          <a:prstGeom prst="rect">
            <a:avLst/>
          </a:prstGeom>
          <a:noFill/>
          <a:extLst>
            <a:ext uri="{909E8E84-426E-40DD-AFC4-6F175D3DCCD1}">
              <a14:hiddenFill xmlns:a14="http://schemas.microsoft.com/office/drawing/2010/main">
                <a:solidFill>
                  <a:srgbClr val="FFFFFF"/>
                </a:solidFill>
              </a14:hiddenFill>
            </a:ext>
          </a:extLst>
        </p:spPr>
      </p:pic>
      <p:sp>
        <p:nvSpPr>
          <p:cNvPr id="8" name="Titre 3">
            <a:extLst>
              <a:ext uri="{FF2B5EF4-FFF2-40B4-BE49-F238E27FC236}">
                <a16:creationId xmlns:a16="http://schemas.microsoft.com/office/drawing/2014/main" id="{71D2B097-158C-4432-A655-D69CD1D24685}"/>
              </a:ext>
            </a:extLst>
          </p:cNvPr>
          <p:cNvSpPr txBox="1">
            <a:spLocks/>
          </p:cNvSpPr>
          <p:nvPr/>
        </p:nvSpPr>
        <p:spPr>
          <a:xfrm>
            <a:off x="760412" y="0"/>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fr-FR" sz="4000" kern="1200" cap="all" baseline="0">
                <a:solidFill>
                  <a:schemeClr val="tx1">
                    <a:lumMod val="50000"/>
                  </a:schemeClr>
                </a:solidFill>
                <a:latin typeface="+mj-lt"/>
                <a:ea typeface="+mj-ea"/>
                <a:cs typeface="+mj-cs"/>
              </a:defRPr>
            </a:lvl1pPr>
          </a:lstStyle>
          <a:p>
            <a:r>
              <a:rPr lang="en-US" dirty="0"/>
              <a:t>WEB SCRAPING </a:t>
            </a:r>
          </a:p>
        </p:txBody>
      </p:sp>
      <p:pic>
        <p:nvPicPr>
          <p:cNvPr id="1030" name="Picture 6" descr="Image result for R studio LOGO">
            <a:extLst>
              <a:ext uri="{FF2B5EF4-FFF2-40B4-BE49-F238E27FC236}">
                <a16:creationId xmlns:a16="http://schemas.microsoft.com/office/drawing/2014/main" id="{AE9BB268-7B07-436B-91F5-71E34CD0D0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9878" y="4502148"/>
            <a:ext cx="4067174" cy="13473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FDA2584-CC54-460C-8D53-062047C9B7AB}"/>
              </a:ext>
            </a:extLst>
          </p:cNvPr>
          <p:cNvPicPr>
            <a:picLocks noChangeAspect="1"/>
          </p:cNvPicPr>
          <p:nvPr/>
        </p:nvPicPr>
        <p:blipFill>
          <a:blip r:embed="rId6"/>
          <a:stretch>
            <a:fillRect/>
          </a:stretch>
        </p:blipFill>
        <p:spPr>
          <a:xfrm>
            <a:off x="6507984" y="785085"/>
            <a:ext cx="7563432" cy="2907131"/>
          </a:xfrm>
          <a:prstGeom prst="rect">
            <a:avLst/>
          </a:prstGeom>
        </p:spPr>
      </p:pic>
      <p:sp>
        <p:nvSpPr>
          <p:cNvPr id="13" name="Titre 3">
            <a:extLst>
              <a:ext uri="{FF2B5EF4-FFF2-40B4-BE49-F238E27FC236}">
                <a16:creationId xmlns:a16="http://schemas.microsoft.com/office/drawing/2014/main" id="{41E5AD8A-F353-405D-BD1D-74053FB62FD0}"/>
              </a:ext>
            </a:extLst>
          </p:cNvPr>
          <p:cNvSpPr txBox="1">
            <a:spLocks/>
          </p:cNvSpPr>
          <p:nvPr/>
        </p:nvSpPr>
        <p:spPr>
          <a:xfrm>
            <a:off x="7523451" y="3314213"/>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fr-FR" sz="4000" kern="1200" cap="all" baseline="0">
                <a:solidFill>
                  <a:schemeClr val="tx1">
                    <a:lumMod val="50000"/>
                  </a:schemeClr>
                </a:solidFill>
                <a:latin typeface="+mj-lt"/>
                <a:ea typeface="+mj-ea"/>
                <a:cs typeface="+mj-cs"/>
              </a:defRPr>
            </a:lvl1pPr>
          </a:lstStyle>
          <a:p>
            <a:r>
              <a:rPr lang="en-US" sz="2400" cap="none" dirty="0"/>
              <a:t>258 countries,78 attributes </a:t>
            </a:r>
          </a:p>
          <a:p>
            <a:endParaRPr lang="en-US" sz="2400" dirty="0"/>
          </a:p>
        </p:txBody>
      </p:sp>
      <p:sp>
        <p:nvSpPr>
          <p:cNvPr id="14" name="Titre 3">
            <a:extLst>
              <a:ext uri="{FF2B5EF4-FFF2-40B4-BE49-F238E27FC236}">
                <a16:creationId xmlns:a16="http://schemas.microsoft.com/office/drawing/2014/main" id="{15AD120C-6680-4BB3-83FD-C014E0961B39}"/>
              </a:ext>
            </a:extLst>
          </p:cNvPr>
          <p:cNvSpPr txBox="1">
            <a:spLocks/>
          </p:cNvSpPr>
          <p:nvPr/>
        </p:nvSpPr>
        <p:spPr>
          <a:xfrm>
            <a:off x="5713709" y="1793297"/>
            <a:ext cx="975360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lang="fr-FR" sz="4000" kern="1200" cap="all" baseline="0">
                <a:solidFill>
                  <a:schemeClr val="tx1">
                    <a:lumMod val="50000"/>
                  </a:schemeClr>
                </a:solidFill>
                <a:latin typeface="+mj-lt"/>
                <a:ea typeface="+mj-ea"/>
                <a:cs typeface="+mj-cs"/>
              </a:defRPr>
            </a:lvl1pPr>
          </a:lstStyle>
          <a:p>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185464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893"/>
            <a:ext cx="4570809" cy="68562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4" name="Text Placeholder 3"/>
          <p:cNvSpPr txBox="1">
            <a:spLocks/>
          </p:cNvSpPr>
          <p:nvPr/>
        </p:nvSpPr>
        <p:spPr>
          <a:xfrm>
            <a:off x="314244" y="608056"/>
            <a:ext cx="3942322" cy="902641"/>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spcBef>
                <a:spcPct val="20000"/>
              </a:spcBef>
              <a:defRPr/>
            </a:pPr>
            <a:r>
              <a:rPr lang="en-US" sz="5865">
                <a:solidFill>
                  <a:schemeClr val="bg1"/>
                </a:solidFill>
                <a:latin typeface="+mj-lt"/>
              </a:rPr>
              <a:t>AGENDA</a:t>
            </a:r>
            <a:endParaRPr lang="en-US" sz="5865" dirty="0">
              <a:solidFill>
                <a:schemeClr val="bg1"/>
              </a:solidFill>
              <a:latin typeface="+mj-lt"/>
            </a:endParaRPr>
          </a:p>
        </p:txBody>
      </p:sp>
      <p:sp>
        <p:nvSpPr>
          <p:cNvPr id="77" name="Rectangle 76"/>
          <p:cNvSpPr/>
          <p:nvPr/>
        </p:nvSpPr>
        <p:spPr>
          <a:xfrm>
            <a:off x="4874913" y="2450082"/>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Introduction</a:t>
            </a:r>
            <a:endParaRPr lang="en-US" sz="1999" dirty="0">
              <a:solidFill>
                <a:schemeClr val="tx1">
                  <a:lumMod val="75000"/>
                </a:schemeClr>
              </a:solidFill>
              <a:latin typeface="+mj-lt"/>
            </a:endParaRPr>
          </a:p>
        </p:txBody>
      </p:sp>
      <p:sp>
        <p:nvSpPr>
          <p:cNvPr id="78" name="TextBox 77"/>
          <p:cNvSpPr txBox="1"/>
          <p:nvPr/>
        </p:nvSpPr>
        <p:spPr>
          <a:xfrm>
            <a:off x="2842766" y="2485715"/>
            <a:ext cx="1343967" cy="400006"/>
          </a:xfrm>
          <a:prstGeom prst="rect">
            <a:avLst/>
          </a:prstGeom>
          <a:noFill/>
        </p:spPr>
        <p:txBody>
          <a:bodyPr wrap="square" rtlCol="0" anchor="ctr">
            <a:spAutoFit/>
          </a:bodyPr>
          <a:lstStyle/>
          <a:p>
            <a:pPr algn="r" fontAlgn="base"/>
            <a:r>
              <a:rPr lang="en-US" sz="1999" b="1" dirty="0">
                <a:solidFill>
                  <a:schemeClr val="bg1"/>
                </a:solidFill>
                <a:latin typeface="+mj-lt"/>
                <a:ea typeface="Open Sans" panose="020B0606030504020204" pitchFamily="34" charset="0"/>
                <a:cs typeface="Open Sans" panose="020B0606030504020204" pitchFamily="34" charset="0"/>
              </a:rPr>
              <a:t>01</a:t>
            </a:r>
          </a:p>
        </p:txBody>
      </p:sp>
      <p:sp>
        <p:nvSpPr>
          <p:cNvPr id="79" name="TextBox 78"/>
          <p:cNvSpPr txBox="1"/>
          <p:nvPr/>
        </p:nvSpPr>
        <p:spPr>
          <a:xfrm>
            <a:off x="2842766" y="2959318"/>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02</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0" name="TextBox 79"/>
          <p:cNvSpPr txBox="1"/>
          <p:nvPr/>
        </p:nvSpPr>
        <p:spPr>
          <a:xfrm>
            <a:off x="2842766" y="3432922"/>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03</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1" name="TextBox 80"/>
          <p:cNvSpPr txBox="1"/>
          <p:nvPr/>
        </p:nvSpPr>
        <p:spPr>
          <a:xfrm>
            <a:off x="2842766" y="3906526"/>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04</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2" name="TextBox 81"/>
          <p:cNvSpPr txBox="1"/>
          <p:nvPr/>
        </p:nvSpPr>
        <p:spPr>
          <a:xfrm>
            <a:off x="2842766" y="4380129"/>
            <a:ext cx="1343967" cy="400006"/>
          </a:xfrm>
          <a:prstGeom prst="rect">
            <a:avLst/>
          </a:prstGeom>
          <a:noFill/>
        </p:spPr>
        <p:txBody>
          <a:bodyPr wrap="square" rtlCol="0" anchor="ctr">
            <a:spAutoFit/>
          </a:bodyPr>
          <a:lstStyle/>
          <a:p>
            <a:pPr algn="r" fontAlgn="base"/>
            <a:r>
              <a:rPr lang="en-US" sz="1999" b="1">
                <a:solidFill>
                  <a:schemeClr val="bg1"/>
                </a:solidFill>
                <a:latin typeface="+mj-lt"/>
                <a:ea typeface="Open Sans" panose="020B0606030504020204" pitchFamily="34" charset="0"/>
                <a:cs typeface="Open Sans" panose="020B0606030504020204" pitchFamily="34" charset="0"/>
              </a:rPr>
              <a:t>05</a:t>
            </a:r>
            <a:endParaRPr lang="en-US" sz="1999" b="1" dirty="0">
              <a:solidFill>
                <a:schemeClr val="bg1"/>
              </a:solidFill>
              <a:latin typeface="+mj-lt"/>
              <a:ea typeface="Open Sans" panose="020B0606030504020204" pitchFamily="34" charset="0"/>
              <a:cs typeface="Open Sans" panose="020B0606030504020204" pitchFamily="34" charset="0"/>
            </a:endParaRPr>
          </a:p>
        </p:txBody>
      </p:sp>
      <p:sp>
        <p:nvSpPr>
          <p:cNvPr id="86" name="Rectangle 85"/>
          <p:cNvSpPr/>
          <p:nvPr/>
        </p:nvSpPr>
        <p:spPr>
          <a:xfrm>
            <a:off x="4874913" y="2921354"/>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Web Scraping </a:t>
            </a:r>
          </a:p>
        </p:txBody>
      </p:sp>
      <p:sp>
        <p:nvSpPr>
          <p:cNvPr id="87" name="Rectangle 86"/>
          <p:cNvSpPr/>
          <p:nvPr/>
        </p:nvSpPr>
        <p:spPr>
          <a:xfrm>
            <a:off x="4874913" y="3392626"/>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b="1" dirty="0">
                <a:solidFill>
                  <a:schemeClr val="tx1">
                    <a:lumMod val="75000"/>
                  </a:schemeClr>
                </a:solidFill>
                <a:latin typeface="+mj-lt"/>
                <a:ea typeface="Open Sans" panose="020B0606030504020204" pitchFamily="34" charset="0"/>
                <a:cs typeface="Open Sans" panose="020B0606030504020204" pitchFamily="34" charset="0"/>
              </a:rPr>
              <a:t>Topic 1: People and Health </a:t>
            </a:r>
          </a:p>
        </p:txBody>
      </p:sp>
      <p:sp>
        <p:nvSpPr>
          <p:cNvPr id="88" name="Rectangle 87"/>
          <p:cNvSpPr/>
          <p:nvPr/>
        </p:nvSpPr>
        <p:spPr>
          <a:xfrm>
            <a:off x="4874913" y="386662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Topic 2: Education, Communication and Economy </a:t>
            </a:r>
          </a:p>
        </p:txBody>
      </p:sp>
      <p:sp>
        <p:nvSpPr>
          <p:cNvPr id="89" name="Rectangle 88"/>
          <p:cNvSpPr/>
          <p:nvPr/>
        </p:nvSpPr>
        <p:spPr>
          <a:xfrm>
            <a:off x="4874913" y="4343330"/>
            <a:ext cx="6910968" cy="471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999" dirty="0">
                <a:solidFill>
                  <a:schemeClr val="tx1">
                    <a:lumMod val="75000"/>
                  </a:schemeClr>
                </a:solidFill>
                <a:latin typeface="+mj-lt"/>
                <a:ea typeface="Open Sans" panose="020B0606030504020204" pitchFamily="34" charset="0"/>
                <a:cs typeface="Open Sans" panose="020B0606030504020204" pitchFamily="34" charset="0"/>
              </a:rPr>
              <a:t>Conclusion and Wrap Up</a:t>
            </a:r>
          </a:p>
        </p:txBody>
      </p:sp>
    </p:spTree>
    <p:extLst>
      <p:ext uri="{BB962C8B-B14F-4D97-AF65-F5344CB8AC3E}">
        <p14:creationId xmlns:p14="http://schemas.microsoft.com/office/powerpoint/2010/main" val="3630067414"/>
      </p:ext>
    </p:extLst>
  </p:cSld>
  <p:clrMapOvr>
    <a:masterClrMapping/>
  </p:clrMapOvr>
</p:sld>
</file>

<file path=ppt/theme/theme1.xml><?xml version="1.0" encoding="utf-8"?>
<a:theme xmlns:a="http://schemas.openxmlformats.org/drawingml/2006/main" name="Continents Amérique du Nord 16x9">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theme>
</file>

<file path=ppt/theme/theme2.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ontinental_16x9">
      <a:dk1>
        <a:srgbClr val="545454"/>
      </a:dk1>
      <a:lt1>
        <a:sysClr val="window" lastClr="FFFFFF"/>
      </a:lt1>
      <a:dk2>
        <a:srgbClr val="000000"/>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Century Gothic">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C1D5F340F01F94FA2FD29A5E6DC872E" ma:contentTypeVersion="0" ma:contentTypeDescription="Create a new document." ma:contentTypeScope="" ma:versionID="f583bd66513a361a730282b6a794e352">
  <xsd:schema xmlns:xsd="http://www.w3.org/2001/XMLSchema" xmlns:xs="http://www.w3.org/2001/XMLSchema" xmlns:p="http://schemas.microsoft.com/office/2006/metadata/properties" targetNamespace="http://schemas.microsoft.com/office/2006/metadata/properties" ma:root="true" ma:fieldsID="6841151cf538834e171094e4faaf2d7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8FDD76-F0E6-400C-B368-713A6135C134}">
  <ds:schemaRefs>
    <ds:schemaRef ds:uri="http://purl.org/dc/terms/"/>
    <ds:schemaRef ds:uri="http://purl.org/dc/dcmitype/"/>
    <ds:schemaRef ds:uri="http://purl.org/dc/elements/1.1/"/>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83E0214B-FF55-446A-B6D2-DC4E4CEE27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AA47951F-1919-4EF7-B713-59491BF1ABE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616</TotalTime>
  <Words>1973</Words>
  <Application>Microsoft Office PowerPoint</Application>
  <PresentationFormat>Custom</PresentationFormat>
  <Paragraphs>387</Paragraphs>
  <Slides>47</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47</vt:i4>
      </vt:variant>
    </vt:vector>
  </HeadingPairs>
  <TitlesOfParts>
    <vt:vector size="50" baseType="lpstr">
      <vt:lpstr>Arial</vt:lpstr>
      <vt:lpstr>Century Gothic</vt:lpstr>
      <vt:lpstr>Continents Amérique du Nord 16x9</vt:lpstr>
      <vt:lpstr>WORLD Health, eDUCATION and economy data visualization  A web Scraping project </vt:lpstr>
      <vt:lpstr>PowerPoint Presentation</vt:lpstr>
      <vt:lpstr>PowerPoint Presentation</vt:lpstr>
      <vt:lpstr>Introduction </vt:lpstr>
      <vt:lpstr>Introduction </vt:lpstr>
      <vt:lpstr>PowerPoint Presentation</vt:lpstr>
      <vt:lpstr>WEB SCRAPING </vt:lpstr>
      <vt:lpstr>+</vt:lpstr>
      <vt:lpstr>PowerPoint Presentation</vt:lpstr>
      <vt:lpstr>People and Health</vt:lpstr>
      <vt:lpstr>Maternal mortality  </vt:lpstr>
      <vt:lpstr>Maternal mortality  </vt:lpstr>
      <vt:lpstr>Infant mortality  </vt:lpstr>
      <vt:lpstr>Infant mortality  </vt:lpstr>
      <vt:lpstr>Life expectancy </vt:lpstr>
      <vt:lpstr>Life expectancy </vt:lpstr>
      <vt:lpstr>Population growth rate </vt:lpstr>
      <vt:lpstr>Population growth rate </vt:lpstr>
      <vt:lpstr>Median age  </vt:lpstr>
      <vt:lpstr>Median age  </vt:lpstr>
      <vt:lpstr>Total fertility rate </vt:lpstr>
      <vt:lpstr>Total fertility rate </vt:lpstr>
      <vt:lpstr>Mortality world heatmap </vt:lpstr>
      <vt:lpstr>Life expectancy world heatmap </vt:lpstr>
      <vt:lpstr>Total fertility rate world heatmap </vt:lpstr>
      <vt:lpstr>HIV/AIDS  Adult prevalence rate  </vt:lpstr>
      <vt:lpstr>HIV/AIDS  Adult prevalence rate  </vt:lpstr>
      <vt:lpstr>Health expenditure (by $)  </vt:lpstr>
      <vt:lpstr>Health expenditure (by $)  </vt:lpstr>
      <vt:lpstr>Health expenditure (by % of GDP)  </vt:lpstr>
      <vt:lpstr>Health expenditure (by % of GDP)  </vt:lpstr>
      <vt:lpstr>Are health expenditures really working? </vt:lpstr>
      <vt:lpstr>PowerPoint Presentation</vt:lpstr>
      <vt:lpstr>PowerPoint Presentation</vt:lpstr>
      <vt:lpstr>PowerPoint Presentation</vt:lpstr>
      <vt:lpstr>PowerPoint Presentation</vt:lpstr>
      <vt:lpstr>Education, Communication and Economy </vt:lpstr>
      <vt:lpstr>GDP  </vt:lpstr>
      <vt:lpstr>Okun’s Law </vt:lpstr>
      <vt:lpstr>Okun’s Law </vt:lpstr>
      <vt:lpstr>GDP per capita  vs. internet users </vt:lpstr>
      <vt:lpstr>Education expenditure ($)</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Disposition Titre</dc:title>
  <dc:creator>Jessie C</dc:creator>
  <cp:lastModifiedBy>Mengran Cui</cp:lastModifiedBy>
  <cp:revision>69</cp:revision>
  <dcterms:created xsi:type="dcterms:W3CDTF">2013-04-05T20:02:44Z</dcterms:created>
  <dcterms:modified xsi:type="dcterms:W3CDTF">2019-07-09T04:49:21Z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0x0101007C1D5F340F01F94FA2FD29A5E6DC872E</vt:lpwstr>
  </property>
  <property fmtid="{D5CDD505-2E9C-101B-9397-08002B2CF9AE}" pid="3" name="IsMyDocuments">
    <vt:bool>true</vt:bool>
  </property>
</Properties>
</file>